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94" r:id="rId32"/>
    <p:sldId id="287" r:id="rId33"/>
    <p:sldId id="288" r:id="rId34"/>
    <p:sldId id="289" r:id="rId35"/>
    <p:sldId id="290" r:id="rId36"/>
    <p:sldId id="295" r:id="rId37"/>
    <p:sldId id="291" r:id="rId38"/>
    <p:sldId id="292" r:id="rId39"/>
    <p:sldId id="293" r:id="rId40"/>
    <p:sldId id="257" r:id="rId4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18/02/2016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a:solidFill>
            <a:schemeClr val="bg2">
              <a:lumMod val="75000"/>
            </a:schemeClr>
          </a:solidFill>
          <a:effectLst>
            <a:glow rad="139700">
              <a:schemeClr val="accent1">
                <a:satMod val="175000"/>
                <a:alpha val="40000"/>
              </a:schemeClr>
            </a:glow>
          </a:effectLst>
          <a:scene3d>
            <a:camera prst="orthographicFront"/>
            <a:lightRig rig="threePt" dir="t"/>
          </a:scene3d>
          <a:sp3d>
            <a:bevelT w="165100" prst="coolSlant"/>
          </a:sp3d>
        </p:spPr>
        <p:txBody>
          <a:bodyPr>
            <a:normAutofit/>
          </a:bodyPr>
          <a:lstStyle/>
          <a:p>
            <a:r>
              <a:rPr lang="es-CO" sz="4800" b="1" dirty="0" smtClean="0"/>
              <a:t>PARA QUE NO TE PASE A TI</a:t>
            </a:r>
            <a:endParaRPr lang="es-CO" sz="4800"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3" y="2348880"/>
            <a:ext cx="5616623"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559427" y="3246861"/>
            <a:ext cx="457200" cy="6192688"/>
          </a:xfrm>
          <a:prstGeom prst="flowChartCollate">
            <a:avLst/>
          </a:prstGeom>
          <a:solidFill>
            <a:schemeClr val="bg2">
              <a:lumMod val="75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03214982"/>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prst="angle"/>
          </a:sp3d>
        </p:spPr>
        <p:txBody>
          <a:bodyPr/>
          <a:lstStyle/>
          <a:p>
            <a:r>
              <a:rPr lang="es-CO" b="1" dirty="0"/>
              <a:t>PARA QUE NO TE PASE A TI</a:t>
            </a:r>
          </a:p>
        </p:txBody>
      </p:sp>
      <p:sp>
        <p:nvSpPr>
          <p:cNvPr id="3" name="2 Marcador de contenido"/>
          <p:cNvSpPr>
            <a:spLocks noGrp="1"/>
          </p:cNvSpPr>
          <p:nvPr>
            <p:ph idx="1"/>
          </p:nvPr>
        </p:nvSpPr>
        <p:spPr>
          <a:xfrm>
            <a:off x="323528" y="1988840"/>
            <a:ext cx="8229600" cy="4608512"/>
          </a:xfrm>
          <a:solidFill>
            <a:schemeClr val="accent4">
              <a:lumMod val="20000"/>
              <a:lumOff val="80000"/>
            </a:schemeClr>
          </a:solidFill>
          <a:scene3d>
            <a:camera prst="orthographicFront"/>
            <a:lightRig rig="threePt" dir="t"/>
          </a:scene3d>
          <a:sp3d>
            <a:bevelT w="139700" h="139700" prst="divot"/>
          </a:sp3d>
        </p:spPr>
        <p:txBody>
          <a:bodyPr>
            <a:normAutofit fontScale="77500" lnSpcReduction="20000"/>
          </a:bodyPr>
          <a:lstStyle/>
          <a:p>
            <a:pPr marL="0" indent="0">
              <a:buNone/>
            </a:pPr>
            <a:r>
              <a:rPr lang="es-CO" b="1" dirty="0" smtClean="0"/>
              <a:t>INTRODUCCIÓN</a:t>
            </a:r>
          </a:p>
          <a:p>
            <a:r>
              <a:rPr lang="es-CO" dirty="0" smtClean="0"/>
              <a:t>La </a:t>
            </a:r>
            <a:r>
              <a:rPr lang="es-CO" dirty="0"/>
              <a:t>epístola de Santiago está llena de consejos prácticos acerca de la vida. Santiago salta como de una cosa a la otra porque es como tener un consejero al lado tuyo que te está dando pequeños consejos acerca de la vida. </a:t>
            </a:r>
            <a:endParaRPr lang="es-CO" dirty="0" smtClean="0"/>
          </a:p>
          <a:p>
            <a:r>
              <a:rPr lang="es-CO" dirty="0" smtClean="0"/>
              <a:t>Por </a:t>
            </a:r>
            <a:r>
              <a:rPr lang="es-CO" dirty="0"/>
              <a:t>eso muchas veces él salta de un tema al otro y uno necesariamente ve cuál es la conexión entre lo que estuvo antes y lo que viene después. Pero sí hay como una coherencia interna que es la coherencia del pastor que le está hablando a su congregación acerca de cosas prácticas de la vida cristiano, del comportamiento cristiano. </a:t>
            </a:r>
            <a:endParaRPr lang="es-CO" dirty="0" smtClean="0"/>
          </a:p>
          <a:p>
            <a:r>
              <a:rPr lang="es-CO" dirty="0" smtClean="0"/>
              <a:t>Claro</a:t>
            </a:r>
            <a:r>
              <a:rPr lang="es-CO" dirty="0"/>
              <a:t>, todo esto inspirado por el Espíritu Santo porque no es simplemente un hombre escribiendo </a:t>
            </a:r>
            <a:r>
              <a:rPr lang="es-CO" dirty="0" smtClean="0"/>
              <a:t>o hablando lo </a:t>
            </a:r>
            <a:r>
              <a:rPr lang="es-CO" dirty="0"/>
              <a:t>que se le ocurre. </a:t>
            </a:r>
          </a:p>
        </p:txBody>
      </p:sp>
    </p:spTree>
    <p:extLst>
      <p:ext uri="{BB962C8B-B14F-4D97-AF65-F5344CB8AC3E}">
        <p14:creationId xmlns:p14="http://schemas.microsoft.com/office/powerpoint/2010/main" val="96439150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2346" y="908720"/>
            <a:ext cx="5770984" cy="2088232"/>
          </a:xfrm>
          <a:solidFill>
            <a:schemeClr val="accent4">
              <a:lumMod val="20000"/>
              <a:lumOff val="80000"/>
            </a:schemeClr>
          </a:solidFill>
          <a:scene3d>
            <a:camera prst="orthographicFront"/>
            <a:lightRig rig="threePt" dir="t"/>
          </a:scene3d>
          <a:sp3d>
            <a:bevelT w="139700" h="139700" prst="divot"/>
          </a:sp3d>
        </p:spPr>
        <p:txBody>
          <a:bodyPr>
            <a:normAutofit/>
          </a:bodyPr>
          <a:lstStyle/>
          <a:p>
            <a:r>
              <a:rPr lang="es-CO" dirty="0"/>
              <a:t>Hay en esta epístola</a:t>
            </a:r>
            <a:r>
              <a:rPr lang="es-CO" dirty="0" smtClean="0"/>
              <a:t>, una </a:t>
            </a:r>
            <a:r>
              <a:rPr lang="es-CO" dirty="0"/>
              <a:t>cantidad de verdades y de enseñanzas </a:t>
            </a:r>
            <a:r>
              <a:rPr lang="es-CO" dirty="0" smtClean="0"/>
              <a:t>muy necesarias </a:t>
            </a:r>
            <a:r>
              <a:rPr lang="es-CO" dirty="0"/>
              <a:t>y muy </a:t>
            </a:r>
            <a:r>
              <a:rPr lang="es-CO" dirty="0" smtClean="0"/>
              <a:t>útiles </a:t>
            </a:r>
            <a:r>
              <a:rPr lang="es-CO" dirty="0"/>
              <a:t>para la vida.</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908720"/>
            <a:ext cx="2304256" cy="2016224"/>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789040"/>
            <a:ext cx="8352928" cy="3108543"/>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smtClean="0"/>
              <a:t>Por ejemplo, las </a:t>
            </a:r>
            <a:r>
              <a:rPr lang="es-CO" sz="2800" dirty="0"/>
              <a:t>pruebas, las dificultades de la vida, los sufrimientos de la vida, los padecimientos, los sinsabores, los reversos de la vida no son necesariamente como algo que no tiene sentido, sino que </a:t>
            </a:r>
            <a:r>
              <a:rPr lang="es-CO" sz="2800" dirty="0" smtClean="0"/>
              <a:t>Dios permite </a:t>
            </a:r>
            <a:r>
              <a:rPr lang="es-CO" sz="2800" dirty="0"/>
              <a:t>estas cosas en nuestra </a:t>
            </a:r>
            <a:r>
              <a:rPr lang="es-CO" sz="2800" dirty="0" smtClean="0"/>
              <a:t>vida cuyo propósitos  es perfeccionar nuestro carácter. </a:t>
            </a:r>
            <a:r>
              <a:rPr lang="es-CO" sz="2800" b="1" dirty="0" smtClean="0"/>
              <a:t>PARA QUE NOS CONOZCÁMOS A NOSOTROS MISMOS.</a:t>
            </a:r>
            <a:endParaRPr lang="es-CO" sz="2800" b="1" dirty="0"/>
          </a:p>
        </p:txBody>
      </p:sp>
    </p:spTree>
    <p:extLst>
      <p:ext uri="{BB962C8B-B14F-4D97-AF65-F5344CB8AC3E}">
        <p14:creationId xmlns:p14="http://schemas.microsoft.com/office/powerpoint/2010/main" val="37132352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lumMod val="90000"/>
            </a:schemeClr>
          </a:solidFill>
          <a:scene3d>
            <a:camera prst="orthographicFront"/>
            <a:lightRig rig="threePt" dir="t"/>
          </a:scene3d>
          <a:sp3d>
            <a:bevelT prst="slope"/>
          </a:sp3d>
        </p:spPr>
        <p:txBody>
          <a:bodyPr>
            <a:normAutofit fontScale="92500" lnSpcReduction="10000"/>
          </a:bodyPr>
          <a:lstStyle/>
          <a:p>
            <a:r>
              <a:rPr lang="es-CO" dirty="0" smtClean="0"/>
              <a:t>Recordemos </a:t>
            </a:r>
            <a:r>
              <a:rPr lang="es-CO" dirty="0"/>
              <a:t>lo que dice el Apóstol Pablo también, que a los que aman a Dios, qué pasa? Todas las cosas ayudan a bien pase lo que pase en nuestra vida, algo bueno sale de ello siempre, si por fe nosotros lo recibimos de esa manera</a:t>
            </a:r>
            <a:r>
              <a:rPr lang="es-CO" dirty="0" smtClean="0"/>
              <a:t>. </a:t>
            </a:r>
            <a:r>
              <a:rPr lang="es-CO" dirty="0" smtClean="0">
                <a:solidFill>
                  <a:srgbClr val="FF0000"/>
                </a:solidFill>
              </a:rPr>
              <a:t>(Ver Romanos 8:28). </a:t>
            </a:r>
          </a:p>
          <a:p>
            <a:pPr lvl="1"/>
            <a:r>
              <a:rPr lang="es-CO" dirty="0" smtClean="0">
                <a:solidFill>
                  <a:srgbClr val="0070C0"/>
                </a:solidFill>
              </a:rPr>
              <a:t>Entonces hay veces que Dios permite que vengan adversidades y situaciones difíciles a nuestra vida para provocar en nosotros una reacción que formen nuestro carácter y nos acerque más a Cristo Jesús. </a:t>
            </a:r>
          </a:p>
          <a:p>
            <a:pPr lvl="1"/>
            <a:r>
              <a:rPr lang="es-CO" dirty="0" smtClean="0">
                <a:solidFill>
                  <a:srgbClr val="0070C0"/>
                </a:solidFill>
              </a:rPr>
              <a:t>A veces la prueba puede quebrantarnos y quebrar en nosotros el orgullo o demasiado auto suficiencia, o un mal carácter, o unas actitudes dañinas que nos hacen a nosotros sufrir y hacen sufrir a los que están alrededor de nosotros.</a:t>
            </a:r>
          </a:p>
        </p:txBody>
      </p:sp>
    </p:spTree>
    <p:extLst>
      <p:ext uri="{BB962C8B-B14F-4D97-AF65-F5344CB8AC3E}">
        <p14:creationId xmlns:p14="http://schemas.microsoft.com/office/powerpoint/2010/main" val="117261051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760640"/>
          </a:xfrm>
          <a:solidFill>
            <a:schemeClr val="accent4">
              <a:lumMod val="75000"/>
            </a:schemeClr>
          </a:solidFill>
        </p:spPr>
        <p:txBody>
          <a:bodyPr>
            <a:normAutofit fontScale="92500" lnSpcReduction="10000"/>
          </a:bodyPr>
          <a:lstStyle/>
          <a:p>
            <a:pPr marL="0" indent="0" algn="ctr">
              <a:buNone/>
            </a:pPr>
            <a:r>
              <a:rPr lang="es-CO" dirty="0">
                <a:solidFill>
                  <a:srgbClr val="FFFF00"/>
                </a:solidFill>
              </a:rPr>
              <a:t>Y muchas veces al ser debilitados por ciertas situaciones difíciles de la vida, paradójicamente nosotros nos fortalecemos. </a:t>
            </a:r>
            <a:endParaRPr lang="es-CO" dirty="0" smtClean="0">
              <a:solidFill>
                <a:srgbClr val="FFFF00"/>
              </a:solidFill>
            </a:endParaRPr>
          </a:p>
          <a:p>
            <a:pPr marL="0" indent="0" algn="ctr">
              <a:buNone/>
            </a:pPr>
            <a:endParaRPr lang="es-CO" dirty="0" smtClean="0"/>
          </a:p>
          <a:p>
            <a:pPr marL="0" indent="0" algn="ctr">
              <a:buNone/>
            </a:pPr>
            <a:r>
              <a:rPr lang="es-CO" dirty="0" smtClean="0">
                <a:solidFill>
                  <a:schemeClr val="bg1"/>
                </a:solidFill>
              </a:rPr>
              <a:t>Viene </a:t>
            </a:r>
            <a:r>
              <a:rPr lang="es-CO" dirty="0">
                <a:solidFill>
                  <a:schemeClr val="bg1"/>
                </a:solidFill>
              </a:rPr>
              <a:t>a suceder lo que dice el Apóstol Pablo que entonces cuando soy débil soy fuerte</a:t>
            </a:r>
            <a:r>
              <a:rPr lang="es-CO" dirty="0" smtClean="0">
                <a:solidFill>
                  <a:schemeClr val="bg1"/>
                </a:solidFill>
              </a:rPr>
              <a:t>.</a:t>
            </a:r>
          </a:p>
          <a:p>
            <a:pPr marL="0" indent="0" algn="ctr">
              <a:buNone/>
            </a:pPr>
            <a:r>
              <a:rPr lang="es-CO" dirty="0" smtClean="0">
                <a:solidFill>
                  <a:schemeClr val="bg1"/>
                </a:solidFill>
              </a:rPr>
              <a:t> </a:t>
            </a:r>
            <a:r>
              <a:rPr lang="es-CO" u="sng" dirty="0" smtClean="0">
                <a:solidFill>
                  <a:schemeClr val="bg1"/>
                </a:solidFill>
              </a:rPr>
              <a:t>(2 Cor.12:10).</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Y </a:t>
            </a:r>
            <a:r>
              <a:rPr lang="es-CO" dirty="0">
                <a:solidFill>
                  <a:srgbClr val="FFFF00"/>
                </a:solidFill>
              </a:rPr>
              <a:t>a veces Dios mismo provee situaciones difíciles en nuestra vida para obligarnos a conocernos mejor a nosotros mismos, para obligarnos a ir dentro de nosotros mismos.</a:t>
            </a:r>
          </a:p>
        </p:txBody>
      </p:sp>
    </p:spTree>
    <p:extLst>
      <p:ext uri="{BB962C8B-B14F-4D97-AF65-F5344CB8AC3E}">
        <p14:creationId xmlns:p14="http://schemas.microsoft.com/office/powerpoint/2010/main" val="4240217477"/>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buNone/>
            </a:pPr>
            <a:r>
              <a:rPr lang="es-CO" dirty="0"/>
              <a:t>Como recordarán ese pasaje cuando </a:t>
            </a:r>
            <a:r>
              <a:rPr lang="es-CO" dirty="0" smtClean="0"/>
              <a:t>Moisés escribe </a:t>
            </a:r>
            <a:r>
              <a:rPr lang="es-CO" dirty="0"/>
              <a:t>en </a:t>
            </a:r>
            <a:r>
              <a:rPr lang="es-CO" dirty="0" smtClean="0">
                <a:solidFill>
                  <a:srgbClr val="FF0000"/>
                </a:solidFill>
              </a:rPr>
              <a:t>Deuteronomio 8:2-6</a:t>
            </a:r>
            <a:r>
              <a:rPr lang="es-CO" dirty="0" smtClean="0"/>
              <a:t>, </a:t>
            </a:r>
            <a:r>
              <a:rPr lang="es-CO" dirty="0"/>
              <a:t>a los </a:t>
            </a:r>
            <a:r>
              <a:rPr lang="es-CO" dirty="0" smtClean="0"/>
              <a:t>hebreos</a:t>
            </a:r>
            <a:r>
              <a:rPr lang="es-CO" dirty="0"/>
              <a:t> </a:t>
            </a:r>
            <a:r>
              <a:rPr lang="es-CO" dirty="0" smtClean="0"/>
              <a:t>diciéndoles:  </a:t>
            </a:r>
            <a:r>
              <a:rPr lang="es-CO" dirty="0"/>
              <a:t>«Y te acordarás de todo el camino por donde te ha traído el SEÑOR tu Dios estos cuarenta años en el desierto, para afligirte, </a:t>
            </a:r>
            <a:r>
              <a:rPr lang="es-CO" u="sng" dirty="0">
                <a:solidFill>
                  <a:srgbClr val="FF0000"/>
                </a:solidFill>
              </a:rPr>
              <a:t>por probarte para saber lo que [había] en tu corazón</a:t>
            </a:r>
            <a:r>
              <a:rPr lang="es-CO" dirty="0">
                <a:solidFill>
                  <a:srgbClr val="FF0000"/>
                </a:solidFill>
              </a:rPr>
              <a:t>, </a:t>
            </a:r>
            <a:r>
              <a:rPr lang="es-CO" dirty="0"/>
              <a:t>si habías de guardar o no sus mandamientos. </a:t>
            </a:r>
            <a:endParaRPr lang="es-CO" dirty="0" smtClean="0"/>
          </a:p>
          <a:p>
            <a:pPr marL="400050" lvl="1" indent="0">
              <a:buNone/>
            </a:pPr>
            <a:r>
              <a:rPr lang="es-CO" dirty="0" smtClean="0"/>
              <a:t>Y </a:t>
            </a:r>
            <a:r>
              <a:rPr lang="es-CO" dirty="0"/>
              <a:t>te afligió, y te hizo tener hambre, y te sustentó con maná, [comida] que no conocías tú, ni tus padres la habían conocido; para hacerte saber que el hombre no vivirá sólo de pan, mas de toda [palabra] que sale de la boca del SEÑOR vivirá el hombre</a:t>
            </a:r>
            <a:r>
              <a:rPr lang="es-CO" dirty="0" smtClean="0"/>
              <a:t>. </a:t>
            </a:r>
            <a:r>
              <a:rPr lang="es-CO" dirty="0"/>
              <a:t>4 Tu vestido nunca se envejeció sobre ti, ni el pie se te ha hinchado por estos cuarenta años</a:t>
            </a:r>
            <a:r>
              <a:rPr lang="es-CO" dirty="0" smtClean="0"/>
              <a:t>. </a:t>
            </a:r>
            <a:r>
              <a:rPr lang="es-CO" dirty="0"/>
              <a:t>5 Y sepas en tu corazón, que como castiga el hombre a su hijo, así el SEÑOR tu Dios te castiga</a:t>
            </a:r>
            <a:r>
              <a:rPr lang="es-CO" dirty="0" smtClean="0"/>
              <a:t>. </a:t>
            </a:r>
            <a:r>
              <a:rPr lang="es-CO" dirty="0"/>
              <a:t>6 Guardarás, pues, los mandamientos del SEÑOR tu Dios, andando en sus caminos, y </a:t>
            </a:r>
            <a:r>
              <a:rPr lang="es-CO" dirty="0" smtClean="0"/>
              <a:t>temiéndole»</a:t>
            </a:r>
            <a:endParaRPr lang="es-CO" dirty="0"/>
          </a:p>
          <a:p>
            <a:endParaRPr lang="es-CO" dirty="0"/>
          </a:p>
        </p:txBody>
      </p:sp>
    </p:spTree>
    <p:extLst>
      <p:ext uri="{BB962C8B-B14F-4D97-AF65-F5344CB8AC3E}">
        <p14:creationId xmlns:p14="http://schemas.microsoft.com/office/powerpoint/2010/main" val="767910277"/>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4">
              <a:lumMod val="75000"/>
            </a:schemeClr>
          </a:solidFill>
        </p:spPr>
        <p:txBody>
          <a:bodyPr>
            <a:normAutofit/>
          </a:bodyPr>
          <a:lstStyle/>
          <a:p>
            <a:endParaRPr lang="es-CO" sz="2800" dirty="0" smtClean="0">
              <a:solidFill>
                <a:srgbClr val="FF0000"/>
              </a:solidFill>
            </a:endParaRPr>
          </a:p>
          <a:p>
            <a:r>
              <a:rPr lang="es-CO" sz="2800" b="1" dirty="0" smtClean="0">
                <a:solidFill>
                  <a:srgbClr val="FFFF00"/>
                </a:solidFill>
              </a:rPr>
              <a:t>Es </a:t>
            </a:r>
            <a:r>
              <a:rPr lang="es-CO" sz="2800" b="1" dirty="0">
                <a:solidFill>
                  <a:srgbClr val="FFFF00"/>
                </a:solidFill>
              </a:rPr>
              <a:t>decir, que Dios muchas veces permite que las pruebas vengan a nuestra vida para que nos conozcamos mejor, para que tengamos más profundidad espiritual. </a:t>
            </a:r>
            <a:endParaRPr lang="es-CO" sz="2800" b="1" dirty="0" smtClean="0">
              <a:solidFill>
                <a:srgbClr val="FFFF00"/>
              </a:solidFill>
            </a:endParaRPr>
          </a:p>
          <a:p>
            <a:pPr lvl="1"/>
            <a:endParaRPr lang="es-CO" sz="2400" dirty="0" smtClean="0"/>
          </a:p>
          <a:p>
            <a:pPr lvl="1"/>
            <a:r>
              <a:rPr lang="es-CO" sz="2400" dirty="0" smtClean="0">
                <a:solidFill>
                  <a:schemeClr val="bg1"/>
                </a:solidFill>
              </a:rPr>
              <a:t>Una </a:t>
            </a:r>
            <a:r>
              <a:rPr lang="es-CO" sz="2400" dirty="0">
                <a:solidFill>
                  <a:schemeClr val="bg1"/>
                </a:solidFill>
              </a:rPr>
              <a:t>persona que solo tiene buenas cosas </a:t>
            </a:r>
            <a:r>
              <a:rPr lang="es-CO" sz="2400" dirty="0" smtClean="0">
                <a:solidFill>
                  <a:schemeClr val="bg1"/>
                </a:solidFill>
              </a:rPr>
              <a:t>pasándola delicioso todo </a:t>
            </a:r>
            <a:r>
              <a:rPr lang="es-CO" sz="2400" dirty="0">
                <a:solidFill>
                  <a:schemeClr val="bg1"/>
                </a:solidFill>
              </a:rPr>
              <a:t>el tiempo en la vida, imagínese, no </a:t>
            </a:r>
            <a:r>
              <a:rPr lang="es-CO" sz="2400" dirty="0" smtClean="0">
                <a:solidFill>
                  <a:schemeClr val="bg1"/>
                </a:solidFill>
              </a:rPr>
              <a:t>pasa la prueba, </a:t>
            </a:r>
            <a:r>
              <a:rPr lang="es-CO" sz="2400" dirty="0">
                <a:solidFill>
                  <a:schemeClr val="bg1"/>
                </a:solidFill>
              </a:rPr>
              <a:t>porque la vida sabemos que tiene dificultades, generalmente va a ser una persona superficial, generalmente la profundidad y la grandeza espiritual viene como producto de </a:t>
            </a:r>
            <a:r>
              <a:rPr lang="es-CO" sz="2400" dirty="0" smtClean="0">
                <a:solidFill>
                  <a:schemeClr val="bg1"/>
                </a:solidFill>
              </a:rPr>
              <a:t>pasar por </a:t>
            </a:r>
            <a:r>
              <a:rPr lang="es-CO" sz="2400" dirty="0">
                <a:solidFill>
                  <a:schemeClr val="bg1"/>
                </a:solidFill>
              </a:rPr>
              <a:t>tiempos difíciles por los cuales hemos pasado.</a:t>
            </a:r>
          </a:p>
        </p:txBody>
      </p:sp>
    </p:spTree>
    <p:extLst>
      <p:ext uri="{BB962C8B-B14F-4D97-AF65-F5344CB8AC3E}">
        <p14:creationId xmlns:p14="http://schemas.microsoft.com/office/powerpoint/2010/main" val="2125364556"/>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410944" cy="2880320"/>
          </a:xfrm>
          <a:solidFill>
            <a:schemeClr val="tx2">
              <a:lumMod val="20000"/>
              <a:lumOff val="80000"/>
            </a:schemeClr>
          </a:solidFill>
          <a:scene3d>
            <a:camera prst="orthographicFront"/>
            <a:lightRig rig="threePt" dir="t"/>
          </a:scene3d>
          <a:sp3d>
            <a:bevelT w="165100" prst="coolSlant"/>
          </a:sp3d>
        </p:spPr>
        <p:txBody>
          <a:bodyPr>
            <a:normAutofit lnSpcReduction="10000"/>
          </a:bodyPr>
          <a:lstStyle/>
          <a:p>
            <a:r>
              <a:rPr lang="es-CO" dirty="0"/>
              <a:t>Ahora, también vienen tiempos bellos y hermosos en la vida cristiana. Pero recuerde eso, que no todo en la vida cristiana es solamente rosas y buenos momentos,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548680"/>
            <a:ext cx="2664296" cy="2736304"/>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005064"/>
            <a:ext cx="6480720" cy="2246769"/>
          </a:xfrm>
          <a:prstGeom prst="rect">
            <a:avLst/>
          </a:prstGeom>
          <a:solidFill>
            <a:schemeClr val="tx2">
              <a:lumMod val="20000"/>
              <a:lumOff val="80000"/>
            </a:schemeClr>
          </a:solidFill>
          <a:scene3d>
            <a:camera prst="orthographicFront"/>
            <a:lightRig rig="threePt" dir="t"/>
          </a:scene3d>
          <a:sp3d>
            <a:bevelT w="165100" prst="coolSlant"/>
          </a:sp3d>
        </p:spPr>
        <p:txBody>
          <a:bodyPr wrap="square">
            <a:spAutoFit/>
          </a:bodyPr>
          <a:lstStyle/>
          <a:p>
            <a:r>
              <a:rPr lang="es-CO" sz="2800" dirty="0"/>
              <a:t>hay también tiempos de prueba y de dificultad que Dios va a usar si nosotros nos agarramos de él y creemos que él es bueno y fiel en medio de todo, para llevarnos a un nuevo nivel, a una nueva altura espiritual.</a:t>
            </a:r>
          </a:p>
        </p:txBody>
      </p:sp>
    </p:spTree>
    <p:extLst>
      <p:ext uri="{BB962C8B-B14F-4D97-AF65-F5344CB8AC3E}">
        <p14:creationId xmlns:p14="http://schemas.microsoft.com/office/powerpoint/2010/main" val="3464643875"/>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8229600" cy="6192688"/>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dirty="0" smtClean="0"/>
              <a:t>Lo </a:t>
            </a:r>
            <a:r>
              <a:rPr lang="es-CO" dirty="0"/>
              <a:t>que hablamos acerca de las pruebas </a:t>
            </a:r>
            <a:r>
              <a:rPr lang="es-CO" dirty="0" smtClean="0"/>
              <a:t>esta </a:t>
            </a:r>
            <a:r>
              <a:rPr lang="es-CO" dirty="0"/>
              <a:t>en </a:t>
            </a:r>
            <a:r>
              <a:rPr lang="es-CO" dirty="0" smtClean="0">
                <a:solidFill>
                  <a:srgbClr val="FF0000"/>
                </a:solidFill>
              </a:rPr>
              <a:t>Santiago 1:2</a:t>
            </a:r>
            <a:r>
              <a:rPr lang="es-CO" dirty="0" smtClean="0"/>
              <a:t>, </a:t>
            </a:r>
            <a:r>
              <a:rPr lang="es-CO" dirty="0"/>
              <a:t>donde </a:t>
            </a:r>
            <a:r>
              <a:rPr lang="es-CO" dirty="0" smtClean="0"/>
              <a:t>dice:“… </a:t>
            </a:r>
            <a:r>
              <a:rPr lang="es-CO" dirty="0">
                <a:latin typeface="Agency FB" pitchFamily="34" charset="0"/>
              </a:rPr>
              <a:t>Hermanos míos, tened por sumo gozo cuando os halléis en diversas pruebas sabiendo que la </a:t>
            </a:r>
            <a:r>
              <a:rPr lang="es-CO" u="sng" dirty="0">
                <a:latin typeface="Agency FB" pitchFamily="34" charset="0"/>
              </a:rPr>
              <a:t>prueba de vuestra fe produce paciencia</a:t>
            </a:r>
            <a:r>
              <a:rPr lang="es-CO" dirty="0">
                <a:latin typeface="Agency FB" pitchFamily="34" charset="0"/>
              </a:rPr>
              <a:t>…” </a:t>
            </a:r>
            <a:endParaRPr lang="es-CO" dirty="0" smtClean="0">
              <a:latin typeface="Agency FB" pitchFamily="34" charset="0"/>
            </a:endParaRPr>
          </a:p>
          <a:p>
            <a:pPr lvl="1"/>
            <a:endParaRPr lang="es-CO" dirty="0" smtClean="0"/>
          </a:p>
          <a:p>
            <a:pPr lvl="1"/>
            <a:r>
              <a:rPr lang="es-CO" dirty="0" smtClean="0"/>
              <a:t>Vamos </a:t>
            </a:r>
            <a:r>
              <a:rPr lang="es-CO" dirty="0"/>
              <a:t>a saltar unos cuantos versículos </a:t>
            </a:r>
            <a:r>
              <a:rPr lang="es-CO" dirty="0" smtClean="0"/>
              <a:t>y leamos el </a:t>
            </a:r>
            <a:r>
              <a:rPr lang="es-CO" dirty="0" smtClean="0">
                <a:solidFill>
                  <a:srgbClr val="FF0000"/>
                </a:solidFill>
              </a:rPr>
              <a:t>verso 12</a:t>
            </a:r>
            <a:r>
              <a:rPr lang="es-CO" dirty="0"/>
              <a:t>, </a:t>
            </a:r>
            <a:r>
              <a:rPr lang="es-CO" dirty="0" smtClean="0"/>
              <a:t>«</a:t>
            </a:r>
            <a:r>
              <a:rPr lang="es-CO" b="1" dirty="0" smtClean="0">
                <a:latin typeface="Agency FB" pitchFamily="34" charset="0"/>
              </a:rPr>
              <a:t>Bienaventurado </a:t>
            </a:r>
            <a:r>
              <a:rPr lang="es-CO" b="1" dirty="0">
                <a:latin typeface="Agency FB" pitchFamily="34" charset="0"/>
              </a:rPr>
              <a:t>el varón que padece [con paciencia] la tentación, porque cuando fuere probado, recibirá la corona de vida, que Dios ha prometido a los que le </a:t>
            </a:r>
            <a:r>
              <a:rPr lang="es-CO" b="1" dirty="0" smtClean="0">
                <a:latin typeface="Agency FB" pitchFamily="34" charset="0"/>
              </a:rPr>
              <a:t>aman</a:t>
            </a:r>
            <a:r>
              <a:rPr lang="es-CO" dirty="0" smtClean="0"/>
              <a:t>». </a:t>
            </a:r>
          </a:p>
          <a:p>
            <a:r>
              <a:rPr lang="es-CO" dirty="0"/>
              <a:t>A</a:t>
            </a:r>
            <a:r>
              <a:rPr lang="es-CO" dirty="0" smtClean="0"/>
              <a:t>llí tenemos </a:t>
            </a:r>
            <a:r>
              <a:rPr lang="es-CO" dirty="0"/>
              <a:t>una </a:t>
            </a:r>
            <a:r>
              <a:rPr lang="es-CO" dirty="0" smtClean="0"/>
              <a:t>cantidad </a:t>
            </a:r>
            <a:r>
              <a:rPr lang="es-CO" dirty="0"/>
              <a:t>de </a:t>
            </a:r>
            <a:r>
              <a:rPr lang="es-CO" dirty="0" smtClean="0"/>
              <a:t>enseñanza, y lo </a:t>
            </a:r>
            <a:r>
              <a:rPr lang="es-CO" dirty="0"/>
              <a:t>importante que es saber cómo lidiar con la tentación. Cuando sentimos una inclinación, un llamado, una atracción hacia algo que Dios ha dicho, ‘</a:t>
            </a:r>
            <a:r>
              <a:rPr lang="es-CO" u="sng" dirty="0"/>
              <a:t>no pases por allí</a:t>
            </a:r>
            <a:r>
              <a:rPr lang="es-CO" dirty="0"/>
              <a:t>.’ </a:t>
            </a:r>
            <a:r>
              <a:rPr lang="es-CO" dirty="0" smtClean="0">
                <a:solidFill>
                  <a:srgbClr val="FF0000"/>
                </a:solidFill>
              </a:rPr>
              <a:t>¡Ejemplo!, </a:t>
            </a:r>
            <a:r>
              <a:rPr lang="es-CO" dirty="0">
                <a:solidFill>
                  <a:srgbClr val="FF0000"/>
                </a:solidFill>
              </a:rPr>
              <a:t>Eva, cuando Dios le dice, </a:t>
            </a:r>
            <a:r>
              <a:rPr lang="es-CO" dirty="0" smtClean="0">
                <a:solidFill>
                  <a:srgbClr val="FF0000"/>
                </a:solidFill>
              </a:rPr>
              <a:t>¡</a:t>
            </a:r>
            <a:r>
              <a:rPr lang="es-CO" dirty="0" smtClean="0">
                <a:solidFill>
                  <a:srgbClr val="FF0000"/>
                </a:solidFill>
                <a:latin typeface="Agency FB" pitchFamily="34" charset="0"/>
              </a:rPr>
              <a:t>mira</a:t>
            </a:r>
            <a:r>
              <a:rPr lang="es-CO" dirty="0">
                <a:solidFill>
                  <a:srgbClr val="FF0000"/>
                </a:solidFill>
                <a:latin typeface="Agency FB" pitchFamily="34" charset="0"/>
              </a:rPr>
              <a:t>, tu puedes comerte todo lo que te dé la gana, las mandarinas que están allí, las manzanas, la </a:t>
            </a:r>
            <a:r>
              <a:rPr lang="es-CO" dirty="0" smtClean="0">
                <a:solidFill>
                  <a:srgbClr val="FF0000"/>
                </a:solidFill>
                <a:latin typeface="Agency FB" pitchFamily="34" charset="0"/>
              </a:rPr>
              <a:t>pera </a:t>
            </a:r>
            <a:r>
              <a:rPr lang="es-CO" dirty="0">
                <a:solidFill>
                  <a:srgbClr val="FF0000"/>
                </a:solidFill>
                <a:latin typeface="Agency FB" pitchFamily="34" charset="0"/>
              </a:rPr>
              <a:t>tan linda que está allá, lo que tu quieras, come de ellos, pero tu ves ese fruto que está ahí, no </a:t>
            </a:r>
            <a:r>
              <a:rPr lang="es-CO" dirty="0" smtClean="0">
                <a:solidFill>
                  <a:srgbClr val="FF0000"/>
                </a:solidFill>
                <a:latin typeface="Agency FB" pitchFamily="34" charset="0"/>
              </a:rPr>
              <a:t>bayas a comer de él, porque </a:t>
            </a:r>
            <a:r>
              <a:rPr lang="es-CO" dirty="0">
                <a:solidFill>
                  <a:srgbClr val="FF0000"/>
                </a:solidFill>
                <a:latin typeface="Agency FB" pitchFamily="34" charset="0"/>
              </a:rPr>
              <a:t>el día que tu comas de </a:t>
            </a:r>
            <a:r>
              <a:rPr lang="es-CO" dirty="0" smtClean="0">
                <a:solidFill>
                  <a:srgbClr val="FF0000"/>
                </a:solidFill>
                <a:latin typeface="Agency FB" pitchFamily="34" charset="0"/>
              </a:rPr>
              <a:t>él, </a:t>
            </a:r>
            <a:r>
              <a:rPr lang="es-CO" dirty="0">
                <a:solidFill>
                  <a:srgbClr val="FF0000"/>
                </a:solidFill>
                <a:latin typeface="Agency FB" pitchFamily="34" charset="0"/>
              </a:rPr>
              <a:t>ahí termina </a:t>
            </a:r>
            <a:r>
              <a:rPr lang="es-CO" dirty="0" smtClean="0">
                <a:solidFill>
                  <a:srgbClr val="FF0000"/>
                </a:solidFill>
                <a:latin typeface="Agency FB" pitchFamily="34" charset="0"/>
              </a:rPr>
              <a:t>todo, morirás!.</a:t>
            </a:r>
            <a:endParaRPr lang="es-CO" dirty="0">
              <a:solidFill>
                <a:srgbClr val="FF0000"/>
              </a:solidFill>
              <a:latin typeface="Agency FB" pitchFamily="34" charset="0"/>
            </a:endParaRPr>
          </a:p>
          <a:p>
            <a:endParaRPr lang="es-CO" dirty="0"/>
          </a:p>
        </p:txBody>
      </p:sp>
    </p:spTree>
    <p:extLst>
      <p:ext uri="{BB962C8B-B14F-4D97-AF65-F5344CB8AC3E}">
        <p14:creationId xmlns:p14="http://schemas.microsoft.com/office/powerpoint/2010/main" val="2817382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40000"/>
              <a:lumOff val="60000"/>
            </a:schemeClr>
          </a:solidFill>
          <a:scene3d>
            <a:camera prst="orthographicFront"/>
            <a:lightRig rig="threePt" dir="t"/>
          </a:scene3d>
          <a:sp3d>
            <a:bevelT w="165100" prst="coolSlant"/>
          </a:sp3d>
        </p:spPr>
        <p:txBody>
          <a:bodyPr>
            <a:normAutofit/>
          </a:bodyPr>
          <a:lstStyle/>
          <a:p>
            <a:r>
              <a:rPr lang="es-CO" b="1" dirty="0"/>
              <a:t>Cuántas personas han sido tentadas alguna vez en su vida? </a:t>
            </a:r>
            <a:r>
              <a:rPr lang="es-CO" dirty="0"/>
              <a:t>No tienen que levantar la mano. </a:t>
            </a:r>
            <a:endParaRPr lang="es-CO" dirty="0" smtClean="0"/>
          </a:p>
          <a:p>
            <a:pPr lvl="1"/>
            <a:endParaRPr lang="es-CO" dirty="0" smtClean="0"/>
          </a:p>
          <a:p>
            <a:pPr lvl="1"/>
            <a:r>
              <a:rPr lang="es-CO" dirty="0" smtClean="0">
                <a:solidFill>
                  <a:srgbClr val="FF0000"/>
                </a:solidFill>
              </a:rPr>
              <a:t>A </a:t>
            </a:r>
            <a:r>
              <a:rPr lang="es-CO" dirty="0">
                <a:solidFill>
                  <a:srgbClr val="FF0000"/>
                </a:solidFill>
              </a:rPr>
              <a:t>mí me dicen </a:t>
            </a:r>
            <a:r>
              <a:rPr lang="es-CO" dirty="0" smtClean="0">
                <a:solidFill>
                  <a:srgbClr val="FF0000"/>
                </a:solidFill>
              </a:rPr>
              <a:t>que </a:t>
            </a:r>
            <a:r>
              <a:rPr lang="es-CO" dirty="0">
                <a:solidFill>
                  <a:srgbClr val="FF0000"/>
                </a:solidFill>
              </a:rPr>
              <a:t>la tentación </a:t>
            </a:r>
            <a:r>
              <a:rPr lang="es-CO" dirty="0" smtClean="0">
                <a:solidFill>
                  <a:srgbClr val="FF0000"/>
                </a:solidFill>
              </a:rPr>
              <a:t>no existe</a:t>
            </a:r>
            <a:r>
              <a:rPr lang="es-CO" dirty="0">
                <a:solidFill>
                  <a:srgbClr val="FF0000"/>
                </a:solidFill>
              </a:rPr>
              <a:t>, yo no sé exactamente qué es eso, pero, por teoría </a:t>
            </a:r>
            <a:r>
              <a:rPr lang="es-CO" dirty="0" smtClean="0">
                <a:solidFill>
                  <a:srgbClr val="FF0000"/>
                </a:solidFill>
              </a:rPr>
              <a:t>se que es mentira</a:t>
            </a:r>
            <a:r>
              <a:rPr lang="es-CO" dirty="0">
                <a:solidFill>
                  <a:srgbClr val="FF0000"/>
                </a:solidFill>
              </a:rPr>
              <a:t>, todos somos tentados </a:t>
            </a:r>
            <a:r>
              <a:rPr lang="es-CO" dirty="0" smtClean="0">
                <a:solidFill>
                  <a:srgbClr val="FF0000"/>
                </a:solidFill>
              </a:rPr>
              <a:t>de alguna </a:t>
            </a:r>
            <a:r>
              <a:rPr lang="es-CO" dirty="0">
                <a:solidFill>
                  <a:srgbClr val="FF0000"/>
                </a:solidFill>
              </a:rPr>
              <a:t>manera u otra, todos pasamos por </a:t>
            </a:r>
            <a:r>
              <a:rPr lang="es-CO" dirty="0" smtClean="0">
                <a:solidFill>
                  <a:srgbClr val="FF0000"/>
                </a:solidFill>
              </a:rPr>
              <a:t>tentaciones. </a:t>
            </a:r>
          </a:p>
          <a:p>
            <a:pPr lvl="1"/>
            <a:r>
              <a:rPr lang="es-CO" dirty="0" smtClean="0"/>
              <a:t>Tentación </a:t>
            </a:r>
            <a:r>
              <a:rPr lang="es-CO" dirty="0"/>
              <a:t>es cuando sentimos una inclinación a hacer algo que es contrario a la voluntad de Dios esencialmente. </a:t>
            </a:r>
          </a:p>
          <a:p>
            <a:endParaRPr lang="es-CO" dirty="0"/>
          </a:p>
        </p:txBody>
      </p:sp>
    </p:spTree>
    <p:extLst>
      <p:ext uri="{BB962C8B-B14F-4D97-AF65-F5344CB8AC3E}">
        <p14:creationId xmlns:p14="http://schemas.microsoft.com/office/powerpoint/2010/main" val="266383999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491064" cy="3096344"/>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57150" indent="0">
              <a:buNone/>
            </a:pPr>
            <a:r>
              <a:rPr lang="es-CO" dirty="0"/>
              <a:t>Qué pasa? Viene la serpiente </a:t>
            </a:r>
            <a:r>
              <a:rPr lang="es-CO" dirty="0" smtClean="0"/>
              <a:t>que en realdad es Satanás </a:t>
            </a:r>
            <a:r>
              <a:rPr lang="es-CO" dirty="0"/>
              <a:t>en forma de serpiente, según el relato de Génesis, y la comienza a engatusar, la comienza a tentar. Y ella siente esa atracción, </a:t>
            </a:r>
            <a:r>
              <a:rPr lang="es-CO" dirty="0" smtClean="0"/>
              <a:t>¡</a:t>
            </a:r>
            <a:r>
              <a:rPr lang="es-CO" dirty="0" smtClean="0">
                <a:latin typeface="Agency FB" pitchFamily="34" charset="0"/>
              </a:rPr>
              <a:t>qué </a:t>
            </a:r>
            <a:r>
              <a:rPr lang="es-CO" dirty="0">
                <a:latin typeface="Agency FB" pitchFamily="34" charset="0"/>
              </a:rPr>
              <a:t>bello ese árbol, qué fruta más apetitosa</a:t>
            </a:r>
            <a:r>
              <a:rPr lang="es-CO" dirty="0" smtClean="0"/>
              <a:t>,! </a:t>
            </a:r>
            <a:r>
              <a:rPr lang="es-CO" dirty="0"/>
              <a:t>y </a:t>
            </a:r>
            <a:r>
              <a:rPr lang="es-CO" dirty="0" smtClean="0"/>
              <a:t>cuando se aproxima </a:t>
            </a:r>
            <a:r>
              <a:rPr lang="es-CO" dirty="0"/>
              <a:t>a </a:t>
            </a:r>
            <a:r>
              <a:rPr lang="es-CO" dirty="0" smtClean="0"/>
              <a:t>ver el fruto, </a:t>
            </a:r>
            <a:r>
              <a:rPr lang="es-CO" dirty="0"/>
              <a:t>cae. Eso es la tentación. Tentación es cuando te sientes atraído, inclinado a hacer algo que Dios ha dicho, ‘</a:t>
            </a:r>
            <a:r>
              <a:rPr lang="es-CO" dirty="0">
                <a:latin typeface="Agency FB" pitchFamily="34" charset="0"/>
              </a:rPr>
              <a:t>no lo hagas, no vayas por allí</a:t>
            </a:r>
            <a:r>
              <a:rPr lang="es-CO" dirty="0"/>
              <a:t>.’</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76672"/>
            <a:ext cx="1816596" cy="3096344"/>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4581128"/>
            <a:ext cx="6884962" cy="1384995"/>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800" dirty="0" smtClean="0"/>
              <a:t>Recuerda, Tu </a:t>
            </a:r>
            <a:r>
              <a:rPr lang="es-CO" sz="2800" dirty="0"/>
              <a:t>no puedes evitar que el pajarito </a:t>
            </a:r>
            <a:r>
              <a:rPr lang="es-CO" sz="2800" dirty="0" smtClean="0"/>
              <a:t>vuele por encima de tu cabeza</a:t>
            </a:r>
            <a:r>
              <a:rPr lang="es-CO" sz="2800" dirty="0"/>
              <a:t>, pero si puedes evitar que haga nido en ella</a:t>
            </a:r>
            <a:r>
              <a:rPr lang="es-CO" sz="2800" dirty="0" smtClean="0"/>
              <a:t>. Es tu decisión.</a:t>
            </a:r>
            <a:endParaRPr lang="es-CO" sz="2800" dirty="0"/>
          </a:p>
        </p:txBody>
      </p:sp>
    </p:spTree>
    <p:extLst>
      <p:ext uri="{BB962C8B-B14F-4D97-AF65-F5344CB8AC3E}">
        <p14:creationId xmlns:p14="http://schemas.microsoft.com/office/powerpoint/2010/main" val="373561858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9"/>
            <a:ext cx="8229600" cy="4824536"/>
          </a:xfrm>
          <a:solidFill>
            <a:schemeClr val="accent4">
              <a:lumMod val="50000"/>
            </a:schemeClr>
          </a:solidFill>
        </p:spPr>
        <p:txBody>
          <a:bodyPr>
            <a:normAutofit fontScale="92500" lnSpcReduction="10000"/>
          </a:bodyPr>
          <a:lstStyle/>
          <a:p>
            <a:pPr marL="0" indent="0" algn="ctr">
              <a:buNone/>
            </a:pPr>
            <a:r>
              <a:rPr lang="es-CO" dirty="0">
                <a:solidFill>
                  <a:schemeClr val="bg1"/>
                </a:solidFill>
              </a:rPr>
              <a:t>Ahora, generalmente vamos a ver esto en un momentito, la </a:t>
            </a:r>
            <a:r>
              <a:rPr lang="es-CO" dirty="0" smtClean="0">
                <a:solidFill>
                  <a:schemeClr val="bg1"/>
                </a:solidFill>
              </a:rPr>
              <a:t>tentación </a:t>
            </a:r>
            <a:r>
              <a:rPr lang="es-CO" dirty="0">
                <a:solidFill>
                  <a:schemeClr val="bg1"/>
                </a:solidFill>
              </a:rPr>
              <a:t>se </a:t>
            </a:r>
            <a:r>
              <a:rPr lang="es-CO" dirty="0" smtClean="0">
                <a:solidFill>
                  <a:schemeClr val="bg1"/>
                </a:solidFill>
              </a:rPr>
              <a:t>origina en </a:t>
            </a:r>
            <a:r>
              <a:rPr lang="es-CO" dirty="0">
                <a:solidFill>
                  <a:schemeClr val="bg1"/>
                </a:solidFill>
              </a:rPr>
              <a:t>la mente o en el corazón </a:t>
            </a:r>
            <a:r>
              <a:rPr lang="es-CO" dirty="0" smtClean="0">
                <a:solidFill>
                  <a:schemeClr val="bg1"/>
                </a:solidFill>
              </a:rPr>
              <a:t>o en el sistema nervioso, si </a:t>
            </a:r>
            <a:r>
              <a:rPr lang="es-CO" dirty="0">
                <a:solidFill>
                  <a:schemeClr val="bg1"/>
                </a:solidFill>
              </a:rPr>
              <a:t>usted quiere ser muy psicológico, en esa parte sensible, </a:t>
            </a:r>
            <a:r>
              <a:rPr lang="es-CO" dirty="0" smtClean="0">
                <a:solidFill>
                  <a:schemeClr val="bg1"/>
                </a:solidFill>
              </a:rPr>
              <a:t>sensitiva. </a:t>
            </a:r>
          </a:p>
          <a:p>
            <a:pPr marL="0" indent="0" algn="ctr">
              <a:buNone/>
            </a:pPr>
            <a:endParaRPr lang="es-CO" dirty="0" smtClean="0">
              <a:solidFill>
                <a:schemeClr val="bg1"/>
              </a:solidFill>
            </a:endParaRPr>
          </a:p>
          <a:p>
            <a:pPr marL="0" indent="0" algn="ctr">
              <a:buNone/>
            </a:pPr>
            <a:r>
              <a:rPr lang="es-CO" dirty="0" smtClean="0">
                <a:solidFill>
                  <a:schemeClr val="bg1"/>
                </a:solidFill>
              </a:rPr>
              <a:t>Donde </a:t>
            </a:r>
            <a:r>
              <a:rPr lang="es-CO" dirty="0">
                <a:solidFill>
                  <a:schemeClr val="bg1"/>
                </a:solidFill>
              </a:rPr>
              <a:t>están los deseos, los apetitos, la inclinación hacia el placer o hacia la gratificación personal a algo que te da placer, o que te hace sentir que una tensión se va porque has satisfecho lo que estaba dentro de ti</a:t>
            </a:r>
            <a:r>
              <a:rPr lang="es-CO" dirty="0" smtClean="0">
                <a:solidFill>
                  <a:schemeClr val="bg1"/>
                </a:solidFill>
              </a:rPr>
              <a:t>. </a:t>
            </a:r>
            <a:endParaRPr lang="es-CO" dirty="0">
              <a:solidFill>
                <a:schemeClr val="bg1"/>
              </a:solidFill>
            </a:endParaRPr>
          </a:p>
          <a:p>
            <a:endParaRPr lang="es-CO" dirty="0"/>
          </a:p>
        </p:txBody>
      </p:sp>
    </p:spTree>
    <p:extLst>
      <p:ext uri="{BB962C8B-B14F-4D97-AF65-F5344CB8AC3E}">
        <p14:creationId xmlns:p14="http://schemas.microsoft.com/office/powerpoint/2010/main" val="290812637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264696"/>
          </a:xfrm>
          <a:solidFill>
            <a:schemeClr val="accent4">
              <a:lumMod val="20000"/>
              <a:lumOff val="80000"/>
            </a:schemeClr>
          </a:solidFill>
          <a:scene3d>
            <a:camera prst="orthographicFront"/>
            <a:lightRig rig="threePt" dir="t"/>
          </a:scene3d>
          <a:sp3d>
            <a:bevelT w="139700" h="139700" prst="divot"/>
          </a:sp3d>
        </p:spPr>
        <p:txBody>
          <a:bodyPr>
            <a:normAutofit fontScale="92500" lnSpcReduction="10000"/>
          </a:bodyPr>
          <a:lstStyle/>
          <a:p>
            <a:r>
              <a:rPr lang="es-CO" dirty="0"/>
              <a:t>Pero generalmente la tentación es algo interno. Yo digo que todo el mundo puede ser tentado, nadie diga que no es tentado. Ser tentado no es </a:t>
            </a:r>
            <a:r>
              <a:rPr lang="es-CO" dirty="0" smtClean="0"/>
              <a:t>pecado por que Jesús lo fue </a:t>
            </a:r>
            <a:r>
              <a:rPr lang="es-CO" dirty="0" smtClean="0">
                <a:solidFill>
                  <a:srgbClr val="FF0000"/>
                </a:solidFill>
              </a:rPr>
              <a:t>(ver Heb.4:15)</a:t>
            </a:r>
            <a:r>
              <a:rPr lang="es-CO" dirty="0" smtClean="0"/>
              <a:t>. lo </a:t>
            </a:r>
            <a:r>
              <a:rPr lang="es-CO" dirty="0"/>
              <a:t>que es pecado es acceder a la tentación y actualizarla. Pero tentación es algo que a todos nos va atacar en algún momento.</a:t>
            </a:r>
          </a:p>
          <a:p>
            <a:endParaRPr lang="es-CO" dirty="0"/>
          </a:p>
          <a:p>
            <a:pPr marL="800100" lvl="2" indent="0">
              <a:buNone/>
            </a:pPr>
            <a:r>
              <a:rPr lang="es-CO" sz="2800" dirty="0" smtClean="0">
                <a:solidFill>
                  <a:srgbClr val="FF0000"/>
                </a:solidFill>
              </a:rPr>
              <a:t>Recuerde la ilustración: «yo </a:t>
            </a:r>
            <a:r>
              <a:rPr lang="es-CO" sz="2800" dirty="0">
                <a:solidFill>
                  <a:srgbClr val="FF0000"/>
                </a:solidFill>
              </a:rPr>
              <a:t>no puedo impedir que un pájaro vuele por encima de mi cabeza, lo que no debo permitir es que </a:t>
            </a:r>
            <a:r>
              <a:rPr lang="es-CO" sz="2800" dirty="0" smtClean="0">
                <a:solidFill>
                  <a:srgbClr val="FF0000"/>
                </a:solidFill>
              </a:rPr>
              <a:t>haga nido en mi cabeza». </a:t>
            </a:r>
            <a:r>
              <a:rPr lang="es-CO" sz="2800" dirty="0">
                <a:solidFill>
                  <a:srgbClr val="FF0000"/>
                </a:solidFill>
              </a:rPr>
              <a:t>Entiende? a veces la tentación puede pasar, un pensamiento puede pasar por su mente, pero cuando usted permite que se detenga allí, entonces </a:t>
            </a:r>
            <a:r>
              <a:rPr lang="es-CO" sz="2800" dirty="0" smtClean="0">
                <a:solidFill>
                  <a:srgbClr val="FF0000"/>
                </a:solidFill>
              </a:rPr>
              <a:t>actué </a:t>
            </a:r>
            <a:r>
              <a:rPr lang="es-CO" sz="2800" dirty="0">
                <a:solidFill>
                  <a:srgbClr val="FF0000"/>
                </a:solidFill>
              </a:rPr>
              <a:t>sobre eso.</a:t>
            </a:r>
          </a:p>
          <a:p>
            <a:endParaRPr lang="es-CO" dirty="0"/>
          </a:p>
        </p:txBody>
      </p:sp>
    </p:spTree>
    <p:extLst>
      <p:ext uri="{BB962C8B-B14F-4D97-AF65-F5344CB8AC3E}">
        <p14:creationId xmlns:p14="http://schemas.microsoft.com/office/powerpoint/2010/main" val="8377421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2">
              <a:lumMod val="90000"/>
            </a:schemeClr>
          </a:solidFill>
          <a:scene3d>
            <a:camera prst="orthographicFront"/>
            <a:lightRig rig="threePt" dir="t"/>
          </a:scene3d>
          <a:sp3d>
            <a:bevelT w="165100" prst="coolSlant"/>
          </a:sp3d>
        </p:spPr>
        <p:txBody>
          <a:bodyPr>
            <a:normAutofit fontScale="85000" lnSpcReduction="20000"/>
          </a:bodyPr>
          <a:lstStyle/>
          <a:p>
            <a:r>
              <a:rPr lang="es-CO" dirty="0"/>
              <a:t>“…</a:t>
            </a:r>
            <a:r>
              <a:rPr lang="es-CO" b="1" u="sng" dirty="0"/>
              <a:t>Bienaventurado el varón </a:t>
            </a:r>
            <a:r>
              <a:rPr lang="es-CO" dirty="0"/>
              <a:t>– hermanas, no se me pongan demasiado cómodas, porque eso es también para ustedes. Santiago está </a:t>
            </a:r>
            <a:r>
              <a:rPr lang="es-CO" dirty="0" smtClean="0"/>
              <a:t>escribiendo y es genérico </a:t>
            </a:r>
            <a:r>
              <a:rPr lang="es-CO" dirty="0"/>
              <a:t>– </a:t>
            </a:r>
            <a:r>
              <a:rPr lang="es-CO" b="1" u="sng" dirty="0"/>
              <a:t>bienaventurada la mujer que soporta la te</a:t>
            </a:r>
            <a:r>
              <a:rPr lang="es-CO" b="1" dirty="0"/>
              <a:t>ntación… “</a:t>
            </a:r>
          </a:p>
          <a:p>
            <a:endParaRPr lang="es-CO" dirty="0"/>
          </a:p>
          <a:p>
            <a:pPr lvl="1"/>
            <a:r>
              <a:rPr lang="es-CO" dirty="0"/>
              <a:t>Soportar la tentación quiere decir qué? </a:t>
            </a:r>
            <a:r>
              <a:rPr lang="es-CO" b="1" u="sng" dirty="0"/>
              <a:t>Resistirla</a:t>
            </a:r>
            <a:r>
              <a:rPr lang="es-CO" dirty="0"/>
              <a:t>. No darle comida, soportar en ese sentido, </a:t>
            </a:r>
            <a:r>
              <a:rPr lang="es-CO" dirty="0" smtClean="0"/>
              <a:t>es </a:t>
            </a:r>
            <a:r>
              <a:rPr lang="es-CO" dirty="0"/>
              <a:t>resistirla, es no ponerle atención, no hacer lo que ella te pide que hagas.</a:t>
            </a:r>
          </a:p>
          <a:p>
            <a:endParaRPr lang="es-CO" dirty="0"/>
          </a:p>
          <a:p>
            <a:r>
              <a:rPr lang="es-CO" dirty="0"/>
              <a:t>“…</a:t>
            </a:r>
            <a:r>
              <a:rPr lang="es-CO" u="sng" dirty="0"/>
              <a:t>Bienaventurado el individuo que soporta la tentación</a:t>
            </a:r>
            <a:r>
              <a:rPr lang="es-CO" dirty="0"/>
              <a:t>, − la resiste – porque cuando haya resistido – ahora en vez de decir tentación dice la </a:t>
            </a:r>
            <a:r>
              <a:rPr lang="es-CO" dirty="0" smtClean="0"/>
              <a:t>prueba.  </a:t>
            </a:r>
            <a:r>
              <a:rPr lang="es-CO" dirty="0"/>
              <a:t>L</a:t>
            </a:r>
            <a:r>
              <a:rPr lang="es-CO" dirty="0" smtClean="0"/>
              <a:t>a </a:t>
            </a:r>
            <a:r>
              <a:rPr lang="es-CO" dirty="0"/>
              <a:t>tentación es una prueba para ver si tu vas a hacer lo que Dios te dice que hagas. A veces es simplemente una tentación del diablo para ver si tu caes. Generalmente la tentación es para caer. </a:t>
            </a:r>
            <a:r>
              <a:rPr lang="es-CO" dirty="0">
                <a:solidFill>
                  <a:srgbClr val="FF0000"/>
                </a:solidFill>
              </a:rPr>
              <a:t>Dios nos prueba para bendecirnos, </a:t>
            </a:r>
            <a:r>
              <a:rPr lang="es-CO" dirty="0" smtClean="0">
                <a:solidFill>
                  <a:srgbClr val="FF0000"/>
                </a:solidFill>
              </a:rPr>
              <a:t>para que crezcamos en fe; el </a:t>
            </a:r>
            <a:r>
              <a:rPr lang="es-CO" dirty="0">
                <a:solidFill>
                  <a:srgbClr val="FF0000"/>
                </a:solidFill>
              </a:rPr>
              <a:t>diablo nos tienta para destruirnos y hacernos caer.</a:t>
            </a:r>
          </a:p>
          <a:p>
            <a:endParaRPr lang="es-CO" dirty="0"/>
          </a:p>
        </p:txBody>
      </p:sp>
    </p:spTree>
    <p:extLst>
      <p:ext uri="{BB962C8B-B14F-4D97-AF65-F5344CB8AC3E}">
        <p14:creationId xmlns:p14="http://schemas.microsoft.com/office/powerpoint/2010/main" val="4187376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20000"/>
              <a:lumOff val="80000"/>
            </a:schemeClr>
          </a:solidFill>
          <a:scene3d>
            <a:camera prst="orthographicFront"/>
            <a:lightRig rig="threePt" dir="t"/>
          </a:scene3d>
          <a:sp3d>
            <a:bevelT w="165100" prst="coolSlant"/>
          </a:sp3d>
        </p:spPr>
        <p:txBody>
          <a:bodyPr>
            <a:normAutofit fontScale="70000" lnSpcReduction="20000"/>
          </a:bodyPr>
          <a:lstStyle/>
          <a:p>
            <a:r>
              <a:rPr lang="es-CO" dirty="0"/>
              <a:t>“…</a:t>
            </a:r>
            <a:r>
              <a:rPr lang="es-CO" u="sng" dirty="0"/>
              <a:t>Bienaventurada la persona que soporta la tentación porque cuando la haya resistido </a:t>
            </a:r>
            <a:r>
              <a:rPr lang="es-CO" dirty="0"/>
              <a:t>– podría decirse, − </a:t>
            </a:r>
            <a:r>
              <a:rPr lang="es-CO" u="sng" dirty="0"/>
              <a:t>recibirá la corona de vida que Dios ha prometido a los que le aman</a:t>
            </a:r>
            <a:r>
              <a:rPr lang="es-CO" dirty="0"/>
              <a:t>. – y aquí viene algo bien interesante – </a:t>
            </a:r>
            <a:r>
              <a:rPr lang="es-CO" b="1" u="sng" dirty="0" smtClean="0">
                <a:solidFill>
                  <a:srgbClr val="FF0000"/>
                </a:solidFill>
              </a:rPr>
              <a:t>Verso 13</a:t>
            </a:r>
            <a:r>
              <a:rPr lang="es-CO" dirty="0" smtClean="0"/>
              <a:t>. </a:t>
            </a:r>
            <a:r>
              <a:rPr lang="es-CO" u="sng" dirty="0" smtClean="0"/>
              <a:t>Cuando </a:t>
            </a:r>
            <a:r>
              <a:rPr lang="es-CO" u="sng" dirty="0"/>
              <a:t>alguno es tentado, no diga que es tentado de parte de Dios porque Dios no puede ser tentado por el mal ni él tienta a nadie</a:t>
            </a:r>
            <a:r>
              <a:rPr lang="es-CO" dirty="0"/>
              <a:t>…”</a:t>
            </a:r>
          </a:p>
          <a:p>
            <a:endParaRPr lang="es-CO" dirty="0"/>
          </a:p>
          <a:p>
            <a:r>
              <a:rPr lang="es-CO" dirty="0">
                <a:solidFill>
                  <a:srgbClr val="FF0000"/>
                </a:solidFill>
              </a:rPr>
              <a:t>En otras palabras, Dios no sabe lo que es la tentación, no le llega. Nada lo puede tentar a él, no solamente eso, sino que él tampoco está en el negocio de tentar a nadie. Él no hace eso.</a:t>
            </a:r>
          </a:p>
          <a:p>
            <a:endParaRPr lang="es-CO" dirty="0"/>
          </a:p>
          <a:p>
            <a:r>
              <a:rPr lang="es-CO" b="1" dirty="0" smtClean="0">
                <a:solidFill>
                  <a:srgbClr val="FF0000"/>
                </a:solidFill>
              </a:rPr>
              <a:t>Verso 14. </a:t>
            </a:r>
            <a:r>
              <a:rPr lang="es-CO" dirty="0" smtClean="0"/>
              <a:t>«…</a:t>
            </a:r>
            <a:r>
              <a:rPr lang="es-CO" u="sng" dirty="0"/>
              <a:t>sino que cada uno es tentado cuando de su propia concupiscencia es atraído y </a:t>
            </a:r>
            <a:r>
              <a:rPr lang="es-CO" u="sng" dirty="0" smtClean="0"/>
              <a:t>seducido»</a:t>
            </a:r>
            <a:r>
              <a:rPr lang="es-CO" dirty="0" smtClean="0"/>
              <a:t>. </a:t>
            </a:r>
            <a:r>
              <a:rPr lang="es-CO" b="1" dirty="0">
                <a:solidFill>
                  <a:srgbClr val="FF0000"/>
                </a:solidFill>
              </a:rPr>
              <a:t>Entonces la concupiscencia después que da concebido, da a luz el pecado y el pecado siendo consumado, da a luz la muerte</a:t>
            </a:r>
            <a:r>
              <a:rPr lang="es-CO" dirty="0"/>
              <a:t>. </a:t>
            </a:r>
            <a:r>
              <a:rPr lang="es-CO" b="1" u="sng" dirty="0" smtClean="0">
                <a:solidFill>
                  <a:srgbClr val="FF0000"/>
                </a:solidFill>
              </a:rPr>
              <a:t>Verso 16,17,18</a:t>
            </a:r>
            <a:r>
              <a:rPr lang="es-CO" dirty="0" smtClean="0"/>
              <a:t>. «Amados </a:t>
            </a:r>
            <a:r>
              <a:rPr lang="es-CO" dirty="0"/>
              <a:t>hermanos míos, no herréis toda buena dádiva y todo don perfecto desciende de lo alto, del Padre de las Luces, en el cual no hay mudanza ni sombra de variación. Él de su voluntad nos hizo nacer por la </a:t>
            </a:r>
            <a:r>
              <a:rPr lang="es-CO" dirty="0" smtClean="0"/>
              <a:t>Palabra de Verdad </a:t>
            </a:r>
            <a:r>
              <a:rPr lang="es-CO" dirty="0"/>
              <a:t>para que seamos primicias de sus criaturas</a:t>
            </a:r>
            <a:r>
              <a:rPr lang="es-CO" dirty="0" smtClean="0"/>
              <a:t>…»</a:t>
            </a:r>
            <a:endParaRPr lang="es-CO" dirty="0"/>
          </a:p>
          <a:p>
            <a:endParaRPr lang="es-CO" dirty="0"/>
          </a:p>
        </p:txBody>
      </p:sp>
    </p:spTree>
    <p:extLst>
      <p:ext uri="{BB962C8B-B14F-4D97-AF65-F5344CB8AC3E}">
        <p14:creationId xmlns:p14="http://schemas.microsoft.com/office/powerpoint/2010/main" val="106972974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480720"/>
          </a:xfrm>
          <a:solidFill>
            <a:schemeClr val="accent3">
              <a:lumMod val="20000"/>
              <a:lumOff val="80000"/>
            </a:schemeClr>
          </a:solidFill>
          <a:scene3d>
            <a:camera prst="orthographicFront"/>
            <a:lightRig rig="threePt" dir="t"/>
          </a:scene3d>
          <a:sp3d>
            <a:bevelT w="165100" prst="coolSlant"/>
          </a:sp3d>
        </p:spPr>
        <p:txBody>
          <a:bodyPr>
            <a:noAutofit/>
          </a:bodyPr>
          <a:lstStyle/>
          <a:p>
            <a:r>
              <a:rPr lang="es-CO" sz="2400" dirty="0"/>
              <a:t>Qué pasaje más interesante! Es más, yo casi tendría que corregirme, al decir que Santiago es llano y simple en las observaciones que hace, para mí este es uno de los pasajes más profundos en términos de darnos un entendimiento de lo que yo llamo, como la </a:t>
            </a:r>
            <a:r>
              <a:rPr lang="es-CO" sz="2400" u="sng" dirty="0" smtClean="0"/>
              <a:t>RADIOGRAFÍA </a:t>
            </a:r>
            <a:r>
              <a:rPr lang="es-CO" sz="2400" u="sng" dirty="0"/>
              <a:t>de la tentación</a:t>
            </a:r>
            <a:r>
              <a:rPr lang="es-CO" sz="2400" dirty="0"/>
              <a:t>, o la </a:t>
            </a:r>
            <a:r>
              <a:rPr lang="es-CO" sz="2400" u="sng" dirty="0" smtClean="0"/>
              <a:t>CRONOLOGÍA </a:t>
            </a:r>
            <a:r>
              <a:rPr lang="es-CO" sz="2400" u="sng" dirty="0"/>
              <a:t>de la tentación</a:t>
            </a:r>
            <a:r>
              <a:rPr lang="es-CO" sz="2400" dirty="0"/>
              <a:t>, la </a:t>
            </a:r>
            <a:r>
              <a:rPr lang="es-CO" sz="2400" u="sng" dirty="0"/>
              <a:t>naturaleza</a:t>
            </a:r>
            <a:r>
              <a:rPr lang="es-CO" sz="2400" dirty="0"/>
              <a:t>… es como que el Espíritu Santo en Santiago, </a:t>
            </a:r>
            <a:r>
              <a:rPr lang="es-CO" sz="2400" b="1" dirty="0"/>
              <a:t>desmonta y subdivide para nuestro beneficio lo que es el proceso de la tentación, cómo es que se da la tentación</a:t>
            </a:r>
            <a:r>
              <a:rPr lang="es-CO" sz="2400" b="1" dirty="0" smtClean="0"/>
              <a:t>.</a:t>
            </a:r>
            <a:endParaRPr lang="es-CO" sz="2400" b="1" dirty="0"/>
          </a:p>
          <a:p>
            <a:pPr marL="0" indent="0">
              <a:buNone/>
            </a:pPr>
            <a:r>
              <a:rPr lang="es-CO" sz="2400" dirty="0"/>
              <a:t>Y este es un pasaje que </a:t>
            </a:r>
            <a:r>
              <a:rPr lang="es-CO" sz="2400" dirty="0" smtClean="0"/>
              <a:t>trata </a:t>
            </a:r>
            <a:r>
              <a:rPr lang="es-CO" sz="2400" dirty="0"/>
              <a:t>de iluminarnos acerca de la naturaleza y los elementos que componen la tentación. Sabemos que vivimos en un mundo lleno de pruebas y hoyos que nos pueden hacer caer y ofender a Dios. </a:t>
            </a:r>
            <a:r>
              <a:rPr lang="es-CO" sz="2400" dirty="0">
                <a:solidFill>
                  <a:srgbClr val="FF0000"/>
                </a:solidFill>
              </a:rPr>
              <a:t>Cuando nosotros entramos en los caminos del Señor y cuando una persona está tratando de agradar a Dios van a venir tentaciones, van a venir pruebas, van a venir ataques del enemigo. </a:t>
            </a:r>
            <a:r>
              <a:rPr lang="es-CO" sz="2400" dirty="0"/>
              <a:t>Satanás es el tentador, es el acusador, es el que quiere que nosotros caigamos para que entonces entremos en culpa, castigo, sufrimientos de todo tipo, etc.</a:t>
            </a:r>
          </a:p>
        </p:txBody>
      </p:sp>
    </p:spTree>
    <p:extLst>
      <p:ext uri="{BB962C8B-B14F-4D97-AF65-F5344CB8AC3E}">
        <p14:creationId xmlns:p14="http://schemas.microsoft.com/office/powerpoint/2010/main" val="27004645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6"/>
            <a:ext cx="8856984" cy="6192688"/>
          </a:xfrm>
          <a:solidFill>
            <a:schemeClr val="accent3">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dirty="0"/>
              <a:t>Entonces una de las cosas que yo creo que los cristianos tenemos que aprender cada día más y </a:t>
            </a:r>
            <a:r>
              <a:rPr lang="es-CO" dirty="0" smtClean="0"/>
              <a:t>más </a:t>
            </a:r>
            <a:r>
              <a:rPr lang="es-CO" b="1" dirty="0" smtClean="0">
                <a:solidFill>
                  <a:srgbClr val="FF0000"/>
                </a:solidFill>
              </a:rPr>
              <a:t>(1</a:t>
            </a:r>
            <a:r>
              <a:rPr lang="es-CO" dirty="0" smtClean="0"/>
              <a:t>), </a:t>
            </a:r>
            <a:r>
              <a:rPr lang="es-CO" dirty="0"/>
              <a:t>es cómo vivir vidas agradables delante de </a:t>
            </a:r>
            <a:r>
              <a:rPr lang="es-CO" dirty="0" smtClean="0"/>
              <a:t>Dios (</a:t>
            </a:r>
            <a:r>
              <a:rPr lang="es-CO" b="1" dirty="0" smtClean="0">
                <a:solidFill>
                  <a:srgbClr val="FF0000"/>
                </a:solidFill>
              </a:rPr>
              <a:t>2</a:t>
            </a:r>
            <a:r>
              <a:rPr lang="es-CO" dirty="0" smtClean="0"/>
              <a:t>), </a:t>
            </a:r>
            <a:r>
              <a:rPr lang="es-CO" dirty="0"/>
              <a:t>cómo ser obedientes al </a:t>
            </a:r>
            <a:r>
              <a:rPr lang="es-CO" dirty="0" smtClean="0"/>
              <a:t>Señor (</a:t>
            </a:r>
            <a:r>
              <a:rPr lang="es-CO" b="1" dirty="0" smtClean="0">
                <a:solidFill>
                  <a:srgbClr val="FF0000"/>
                </a:solidFill>
              </a:rPr>
              <a:t>3</a:t>
            </a:r>
            <a:r>
              <a:rPr lang="es-CO" dirty="0" smtClean="0"/>
              <a:t>), </a:t>
            </a:r>
            <a:r>
              <a:rPr lang="es-CO" dirty="0"/>
              <a:t>cómo bregar con esa tendencia que hay en nosotros que nos invitan a ofender al Señor y a hacer aquello que es contrario a Dios.</a:t>
            </a:r>
          </a:p>
          <a:p>
            <a:endParaRPr lang="es-CO" dirty="0"/>
          </a:p>
          <a:p>
            <a:pPr lvl="1"/>
            <a:r>
              <a:rPr lang="es-CO" dirty="0"/>
              <a:t>Entonces Santiago nos dice primeramente algo muy importante, “</a:t>
            </a:r>
            <a:r>
              <a:rPr lang="es-CO" u="sng" dirty="0"/>
              <a:t>nadie le eche la culpa al Señor cuando peca…</a:t>
            </a:r>
            <a:r>
              <a:rPr lang="es-CO" dirty="0"/>
              <a:t>”, como por qué tu me hiciste hacer eso? </a:t>
            </a:r>
            <a:endParaRPr lang="es-CO" dirty="0" smtClean="0"/>
          </a:p>
          <a:p>
            <a:pPr marL="0" indent="0">
              <a:buNone/>
            </a:pPr>
            <a:r>
              <a:rPr lang="es-CO" sz="3600" b="1" dirty="0" smtClean="0"/>
              <a:t>Cuántas </a:t>
            </a:r>
            <a:r>
              <a:rPr lang="es-CO" sz="3600" b="1" dirty="0"/>
              <a:t>veces le echamos la culpa al </a:t>
            </a:r>
            <a:r>
              <a:rPr lang="es-CO" sz="3600" b="1" dirty="0" smtClean="0"/>
              <a:t>Señor? </a:t>
            </a:r>
          </a:p>
          <a:p>
            <a:r>
              <a:rPr lang="es-CO" dirty="0" smtClean="0"/>
              <a:t>Mira</a:t>
            </a:r>
            <a:r>
              <a:rPr lang="es-CO" dirty="0"/>
              <a:t>, hice esto, hice lo otro, Dios no me protegió. </a:t>
            </a:r>
            <a:r>
              <a:rPr lang="es-CO" dirty="0" smtClean="0"/>
              <a:t>Recuerda que tu tienes LIBRE ALVEDRÍO, tu decides si el pájaro hace nido en tu cabeza o no.  El </a:t>
            </a:r>
            <a:r>
              <a:rPr lang="es-CO" dirty="0"/>
              <a:t>Señor no tienta a nadie. Ahí lo dice bien claro. Dios no hace eso. Dios sí puede probarnos, como </a:t>
            </a:r>
            <a:r>
              <a:rPr lang="es-CO" dirty="0" smtClean="0"/>
              <a:t>lo veíamos antes</a:t>
            </a:r>
            <a:r>
              <a:rPr lang="es-CO" dirty="0"/>
              <a:t>, y permitir que caigamos en pruebas, porque esto nos va a fortalecer. </a:t>
            </a:r>
            <a:r>
              <a:rPr lang="es-CO" dirty="0">
                <a:solidFill>
                  <a:srgbClr val="FF0000"/>
                </a:solidFill>
              </a:rPr>
              <a:t>Pero la tentación generalmente lo que produce es pecado, condenación, distancia de Dios, culpabilidad dentro de nosotros, alejamiento de las cosas del Espíritu Santo.</a:t>
            </a:r>
          </a:p>
        </p:txBody>
      </p:sp>
    </p:spTree>
    <p:extLst>
      <p:ext uri="{BB962C8B-B14F-4D97-AF65-F5344CB8AC3E}">
        <p14:creationId xmlns:p14="http://schemas.microsoft.com/office/powerpoint/2010/main" val="2722605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2">
              <a:lumMod val="90000"/>
            </a:schemeClr>
          </a:solidFill>
          <a:scene3d>
            <a:camera prst="orthographicFront"/>
            <a:lightRig rig="threePt" dir="t"/>
          </a:scene3d>
          <a:sp3d>
            <a:bevelT w="165100" prst="coolSlant"/>
          </a:sp3d>
        </p:spPr>
        <p:txBody>
          <a:bodyPr>
            <a:normAutofit fontScale="92500" lnSpcReduction="20000"/>
          </a:bodyPr>
          <a:lstStyle/>
          <a:p>
            <a:r>
              <a:rPr lang="es-CO" dirty="0"/>
              <a:t>Entonces la tentación no tiene ninguna cosa buena. Es algo negativo. Es algo dañino. Es algo destructivo, y por lo tanto Dios no te va a meter en una situación que te lleve a la destrucción o al decaimiento o a la separación de él, Dios no hace eso.</a:t>
            </a:r>
          </a:p>
          <a:p>
            <a:endParaRPr lang="es-CO" dirty="0"/>
          </a:p>
          <a:p>
            <a:pPr lvl="1"/>
            <a:r>
              <a:rPr lang="es-CO" dirty="0"/>
              <a:t>Quién es el que nos tienta? Satanás. Santiago dice, primero, eliminen esa idea de que Dios tienta a alguien. Y mire qué interesante, aquí es lo que yo llamo esta radiografía de la tentación, cuáles son los pasos. </a:t>
            </a:r>
            <a:r>
              <a:rPr lang="es-CO" b="1" dirty="0" smtClean="0">
                <a:solidFill>
                  <a:srgbClr val="FF0000"/>
                </a:solidFill>
              </a:rPr>
              <a:t>Verso 14 </a:t>
            </a:r>
            <a:r>
              <a:rPr lang="es-CO" dirty="0" smtClean="0"/>
              <a:t>Dice</a:t>
            </a:r>
            <a:r>
              <a:rPr lang="es-CO" dirty="0"/>
              <a:t>: “sino que cada uno es tentado, </a:t>
            </a:r>
            <a:r>
              <a:rPr lang="es-CO" dirty="0" smtClean="0"/>
              <a:t>cuando es </a:t>
            </a:r>
            <a:r>
              <a:rPr lang="es-CO" u="sng" dirty="0" smtClean="0"/>
              <a:t>guiado</a:t>
            </a:r>
            <a:r>
              <a:rPr lang="es-CO" dirty="0" smtClean="0"/>
              <a:t> y </a:t>
            </a:r>
            <a:r>
              <a:rPr lang="es-CO" u="sng" dirty="0" smtClean="0"/>
              <a:t>seducido</a:t>
            </a:r>
            <a:r>
              <a:rPr lang="es-CO" dirty="0" smtClean="0"/>
              <a:t> por </a:t>
            </a:r>
            <a:r>
              <a:rPr lang="es-CO" b="1" u="sng" dirty="0" smtClean="0"/>
              <a:t>sus propios malos deseos</a:t>
            </a:r>
            <a:r>
              <a:rPr lang="es-CO" dirty="0" smtClean="0"/>
              <a:t>». Concupiscencia.</a:t>
            </a:r>
          </a:p>
          <a:p>
            <a:pPr lvl="1"/>
            <a:r>
              <a:rPr lang="es-CO" dirty="0" smtClean="0"/>
              <a:t>Pero nosotros siempre le cargamos la culpa a los demás: Eva__ La serpiente. Adán ___ a Eva. </a:t>
            </a:r>
            <a:endParaRPr lang="es-CO" dirty="0"/>
          </a:p>
          <a:p>
            <a:endParaRPr lang="es-CO" dirty="0"/>
          </a:p>
        </p:txBody>
      </p:sp>
    </p:spTree>
    <p:extLst>
      <p:ext uri="{BB962C8B-B14F-4D97-AF65-F5344CB8AC3E}">
        <p14:creationId xmlns:p14="http://schemas.microsoft.com/office/powerpoint/2010/main" val="27182419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2">
              <a:lumMod val="90000"/>
            </a:schemeClr>
          </a:solidFill>
          <a:scene3d>
            <a:camera prst="orthographicFront"/>
            <a:lightRig rig="threePt" dir="t"/>
          </a:scene3d>
          <a:sp3d>
            <a:bevelT w="165100" prst="coolSlant"/>
          </a:sp3d>
        </p:spPr>
        <p:txBody>
          <a:bodyPr>
            <a:normAutofit lnSpcReduction="10000"/>
          </a:bodyPr>
          <a:lstStyle/>
          <a:p>
            <a:pPr marL="0" indent="0">
              <a:buNone/>
            </a:pPr>
            <a:r>
              <a:rPr lang="es-CO" dirty="0" smtClean="0"/>
              <a:t>La </a:t>
            </a:r>
            <a:r>
              <a:rPr lang="es-CO" dirty="0"/>
              <a:t>palabra que se traduce al español </a:t>
            </a:r>
            <a:r>
              <a:rPr lang="es-CO" u="sng" dirty="0"/>
              <a:t>concupiscencia</a:t>
            </a:r>
            <a:r>
              <a:rPr lang="es-CO" dirty="0"/>
              <a:t>, es una palabra griega que se pronuncia </a:t>
            </a:r>
            <a:r>
              <a:rPr lang="es-CO" b="1" dirty="0"/>
              <a:t>epitumía</a:t>
            </a:r>
            <a:r>
              <a:rPr lang="es-CO" dirty="0"/>
              <a:t>, lo que quiere decir es </a:t>
            </a:r>
            <a:r>
              <a:rPr lang="es-CO" dirty="0">
                <a:solidFill>
                  <a:srgbClr val="FF0000"/>
                </a:solidFill>
              </a:rPr>
              <a:t>cualquier deseo fuerte, cualquier apetito</a:t>
            </a:r>
            <a:r>
              <a:rPr lang="es-CO" dirty="0"/>
              <a:t>. </a:t>
            </a:r>
            <a:endParaRPr lang="es-CO" dirty="0" smtClean="0"/>
          </a:p>
          <a:p>
            <a:pPr marL="400050" lvl="1" indent="0">
              <a:buNone/>
            </a:pPr>
            <a:r>
              <a:rPr lang="es-CO" dirty="0" smtClean="0"/>
              <a:t>Cuando </a:t>
            </a:r>
            <a:r>
              <a:rPr lang="es-CO" dirty="0"/>
              <a:t>uno piensa en concupiscencia generalmente la gente piensa con algo sexual, ¿verdad que sí? Lascivia, etc. pero no, la palabra epitumía en el griego original lo que quiere decir es </a:t>
            </a:r>
            <a:r>
              <a:rPr lang="es-CO" dirty="0">
                <a:solidFill>
                  <a:srgbClr val="FF0000"/>
                </a:solidFill>
              </a:rPr>
              <a:t>cualquier sensación fuerte, cualquier deseo fuerte, cualquier apetito, cualquier inclinación. </a:t>
            </a:r>
            <a:endParaRPr lang="es-CO" dirty="0" smtClean="0">
              <a:solidFill>
                <a:srgbClr val="FF0000"/>
              </a:solidFill>
            </a:endParaRPr>
          </a:p>
          <a:p>
            <a:pPr marL="400050" lvl="1" indent="0">
              <a:buNone/>
            </a:pPr>
            <a:endParaRPr lang="es-CO" u="sng" dirty="0" smtClean="0"/>
          </a:p>
          <a:p>
            <a:pPr marL="400050" lvl="1" indent="0">
              <a:buNone/>
            </a:pPr>
            <a:r>
              <a:rPr lang="es-CO" u="sng" dirty="0" smtClean="0"/>
              <a:t>Epitumía</a:t>
            </a:r>
            <a:r>
              <a:rPr lang="es-CO" dirty="0" smtClean="0"/>
              <a:t> </a:t>
            </a:r>
            <a:r>
              <a:rPr lang="es-CO" dirty="0"/>
              <a:t>puede ser el amor que alguien le tiene al dinero y la avaricia es concupiscencia.</a:t>
            </a:r>
          </a:p>
        </p:txBody>
      </p:sp>
    </p:spTree>
    <p:extLst>
      <p:ext uri="{BB962C8B-B14F-4D97-AF65-F5344CB8AC3E}">
        <p14:creationId xmlns:p14="http://schemas.microsoft.com/office/powerpoint/2010/main" val="284210880"/>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u="sng" dirty="0"/>
              <a:t>Epitumía</a:t>
            </a:r>
            <a:r>
              <a:rPr lang="es-CO" dirty="0"/>
              <a:t> </a:t>
            </a:r>
            <a:r>
              <a:rPr lang="es-CO" dirty="0" smtClean="0"/>
              <a:t>también puede </a:t>
            </a:r>
            <a:r>
              <a:rPr lang="es-CO" dirty="0"/>
              <a:t>ser el deseo de gloria de un filántropo que da 10 millones de dólares para que metan en cemento el nombre de su familia en la entrada al edificio que él ayudó a construir con su dinero. O el artista que tiene un apetito de fama y de gloria y de grandeza y de éxito, eso puede ser </a:t>
            </a:r>
            <a:r>
              <a:rPr lang="es-CO" dirty="0" smtClean="0"/>
              <a:t>también epitumía</a:t>
            </a:r>
            <a:r>
              <a:rPr lang="es-CO" dirty="0"/>
              <a:t>.</a:t>
            </a:r>
          </a:p>
          <a:p>
            <a:endParaRPr lang="es-CO" dirty="0"/>
          </a:p>
          <a:p>
            <a:pPr lvl="1"/>
            <a:r>
              <a:rPr lang="es-CO" dirty="0">
                <a:solidFill>
                  <a:srgbClr val="FF0000"/>
                </a:solidFill>
              </a:rPr>
              <a:t>Epitumía puede ser el apetito por llegar a la posición cúspide de la corporación donde tu trabajas, llegar a ser el Presidente </a:t>
            </a:r>
            <a:r>
              <a:rPr lang="es-CO" dirty="0" smtClean="0">
                <a:solidFill>
                  <a:srgbClr val="FF0000"/>
                </a:solidFill>
              </a:rPr>
              <a:t>Ejecutivo </a:t>
            </a:r>
            <a:r>
              <a:rPr lang="es-CO" dirty="0">
                <a:solidFill>
                  <a:srgbClr val="FF0000"/>
                </a:solidFill>
              </a:rPr>
              <a:t>y estar dispuesto a vender tu alma al diablo y a </a:t>
            </a:r>
            <a:r>
              <a:rPr lang="es-CO" dirty="0" smtClean="0">
                <a:solidFill>
                  <a:srgbClr val="FF0000"/>
                </a:solidFill>
              </a:rPr>
              <a:t>pasar </a:t>
            </a:r>
            <a:r>
              <a:rPr lang="es-CO" dirty="0">
                <a:solidFill>
                  <a:srgbClr val="FF0000"/>
                </a:solidFill>
              </a:rPr>
              <a:t>por encima de todo el mundo para llegar a esa posición, </a:t>
            </a:r>
            <a:r>
              <a:rPr lang="es-CO" b="1" u="sng" dirty="0">
                <a:solidFill>
                  <a:srgbClr val="FF0000"/>
                </a:solidFill>
              </a:rPr>
              <a:t>eso es concupiscencia</a:t>
            </a:r>
            <a:r>
              <a:rPr lang="es-CO" dirty="0">
                <a:solidFill>
                  <a:srgbClr val="FF0000"/>
                </a:solidFill>
              </a:rPr>
              <a:t>. Cualquier cosa que tu </a:t>
            </a:r>
            <a:r>
              <a:rPr lang="es-CO" dirty="0" smtClean="0">
                <a:solidFill>
                  <a:srgbClr val="FF0000"/>
                </a:solidFill>
              </a:rPr>
              <a:t>deseas y </a:t>
            </a:r>
            <a:r>
              <a:rPr lang="es-CO" dirty="0">
                <a:solidFill>
                  <a:srgbClr val="FF0000"/>
                </a:solidFill>
              </a:rPr>
              <a:t>te brillan los ojos.</a:t>
            </a:r>
          </a:p>
          <a:p>
            <a:endParaRPr lang="es-CO" dirty="0"/>
          </a:p>
        </p:txBody>
      </p:sp>
    </p:spTree>
    <p:extLst>
      <p:ext uri="{BB962C8B-B14F-4D97-AF65-F5344CB8AC3E}">
        <p14:creationId xmlns:p14="http://schemas.microsoft.com/office/powerpoint/2010/main" val="4169121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856984" cy="6408712"/>
          </a:xfrm>
          <a:solidFill>
            <a:schemeClr val="bg2"/>
          </a:solidFill>
          <a:scene3d>
            <a:camera prst="orthographicFront"/>
            <a:lightRig rig="threePt" dir="t"/>
          </a:scene3d>
          <a:sp3d>
            <a:bevelT w="165100" prst="coolSlant"/>
          </a:sp3d>
        </p:spPr>
        <p:txBody>
          <a:bodyPr>
            <a:normAutofit fontScale="70000" lnSpcReduction="20000"/>
          </a:bodyPr>
          <a:lstStyle/>
          <a:p>
            <a:r>
              <a:rPr lang="es-CO" dirty="0"/>
              <a:t>Recuerdan la historia, por ejemplo, de este hombre que – no recuerdo su nombre – Dios le dijo a los judíos cuando entraran a Jericó que destruyeran todo lo que había en la ciudad, absolutamente todo, animales, todo absolutamente y que no cogieran nada de la ciudad porque todo era maldito. Era una ciudad pecaminosa eminentemente, </a:t>
            </a:r>
            <a:r>
              <a:rPr lang="es-CO" dirty="0" smtClean="0"/>
              <a:t>pecaminosa, no </a:t>
            </a:r>
            <a:r>
              <a:rPr lang="es-CO" dirty="0"/>
              <a:t>se llevaran nada de la ciudad porque todo era maldito. Sin embargo, este hombre dice que vio un </a:t>
            </a:r>
            <a:r>
              <a:rPr lang="es-CO" dirty="0" smtClean="0"/>
              <a:t>«</a:t>
            </a:r>
            <a:r>
              <a:rPr lang="es-CO" b="1" dirty="0" smtClean="0">
                <a:latin typeface="Agency FB" pitchFamily="34" charset="0"/>
              </a:rPr>
              <a:t>manto </a:t>
            </a:r>
            <a:r>
              <a:rPr lang="es-CO" b="1" dirty="0">
                <a:latin typeface="Agency FB" pitchFamily="34" charset="0"/>
              </a:rPr>
              <a:t>babilónico muy bueno, y doscientos siclos de plata, y un lingote de oro de peso de cincuenta siclos, lo cual </a:t>
            </a:r>
            <a:r>
              <a:rPr lang="es-CO" b="1" dirty="0" smtClean="0">
                <a:latin typeface="Agency FB" pitchFamily="34" charset="0"/>
              </a:rPr>
              <a:t>codició </a:t>
            </a:r>
            <a:r>
              <a:rPr lang="es-CO" b="1" dirty="0">
                <a:latin typeface="Agency FB" pitchFamily="34" charset="0"/>
              </a:rPr>
              <a:t>y </a:t>
            </a:r>
            <a:r>
              <a:rPr lang="es-CO" b="1" dirty="0" smtClean="0">
                <a:latin typeface="Agency FB" pitchFamily="34" charset="0"/>
              </a:rPr>
              <a:t>lo tomó</a:t>
            </a:r>
            <a:r>
              <a:rPr lang="es-CO" dirty="0" smtClean="0"/>
              <a:t>» </a:t>
            </a:r>
            <a:r>
              <a:rPr lang="es-CO" b="1" dirty="0" smtClean="0">
                <a:solidFill>
                  <a:srgbClr val="FF0000"/>
                </a:solidFill>
              </a:rPr>
              <a:t>(ver Josué 7:21).</a:t>
            </a:r>
            <a:endParaRPr lang="es-CO" b="1" dirty="0">
              <a:solidFill>
                <a:srgbClr val="FF0000"/>
              </a:solidFill>
            </a:endParaRPr>
          </a:p>
          <a:p>
            <a:pPr lvl="1"/>
            <a:r>
              <a:rPr lang="es-CO" sz="3400" dirty="0" smtClean="0">
                <a:solidFill>
                  <a:srgbClr val="FF0000"/>
                </a:solidFill>
              </a:rPr>
              <a:t>Acán </a:t>
            </a:r>
            <a:r>
              <a:rPr lang="es-CO" sz="3400" dirty="0">
                <a:solidFill>
                  <a:srgbClr val="FF0000"/>
                </a:solidFill>
              </a:rPr>
              <a:t>cogió </a:t>
            </a:r>
            <a:r>
              <a:rPr lang="es-CO" sz="3400" dirty="0" smtClean="0">
                <a:solidFill>
                  <a:srgbClr val="FF0000"/>
                </a:solidFill>
              </a:rPr>
              <a:t>estas </a:t>
            </a:r>
            <a:r>
              <a:rPr lang="es-CO" sz="3400" dirty="0">
                <a:solidFill>
                  <a:srgbClr val="FF0000"/>
                </a:solidFill>
              </a:rPr>
              <a:t>cosas y las escondió y después Dios lo descubrió y él le dijo al pueblo, </a:t>
            </a:r>
            <a:r>
              <a:rPr lang="es-CO" sz="3400" dirty="0" smtClean="0">
                <a:solidFill>
                  <a:srgbClr val="FF0000"/>
                </a:solidFill>
              </a:rPr>
              <a:t>¡sí </a:t>
            </a:r>
            <a:r>
              <a:rPr lang="es-CO" sz="3400" dirty="0">
                <a:solidFill>
                  <a:srgbClr val="FF0000"/>
                </a:solidFill>
              </a:rPr>
              <a:t>es verdad, cuando yo entré a la ciudad vi un lingote de oro, una barra de oro, vi un manto babilónico también – una vestidura muy bella, − </a:t>
            </a:r>
            <a:r>
              <a:rPr lang="es-CO" sz="3400" b="1" u="sng" dirty="0">
                <a:solidFill>
                  <a:srgbClr val="FF0000"/>
                </a:solidFill>
              </a:rPr>
              <a:t>y no pude resistir</a:t>
            </a:r>
            <a:r>
              <a:rPr lang="es-CO" sz="3400" dirty="0">
                <a:solidFill>
                  <a:srgbClr val="FF0000"/>
                </a:solidFill>
              </a:rPr>
              <a:t>. Lo cogí, me lo llevé y lo metí </a:t>
            </a:r>
            <a:r>
              <a:rPr lang="es-CO" sz="3400" dirty="0" smtClean="0">
                <a:solidFill>
                  <a:srgbClr val="FF0000"/>
                </a:solidFill>
              </a:rPr>
              <a:t>bajo tierra </a:t>
            </a:r>
            <a:r>
              <a:rPr lang="es-CO" sz="3400" dirty="0">
                <a:solidFill>
                  <a:srgbClr val="FF0000"/>
                </a:solidFill>
              </a:rPr>
              <a:t>y lo escondí. </a:t>
            </a:r>
            <a:r>
              <a:rPr lang="es-CO" sz="3400" dirty="0" smtClean="0">
                <a:solidFill>
                  <a:srgbClr val="FF0000"/>
                </a:solidFill>
              </a:rPr>
              <a:t>Ese fue su pecado. </a:t>
            </a:r>
            <a:r>
              <a:rPr lang="es-CO" sz="3400" dirty="0">
                <a:solidFill>
                  <a:srgbClr val="FF0000"/>
                </a:solidFill>
              </a:rPr>
              <a:t>Eso es epitumía. </a:t>
            </a:r>
            <a:endParaRPr lang="es-CO" sz="3400" dirty="0" smtClean="0">
              <a:solidFill>
                <a:srgbClr val="FF0000"/>
              </a:solidFill>
            </a:endParaRPr>
          </a:p>
          <a:p>
            <a:pPr lvl="1"/>
            <a:endParaRPr lang="es-CO" sz="3400" dirty="0">
              <a:solidFill>
                <a:srgbClr val="FF0000"/>
              </a:solidFill>
            </a:endParaRPr>
          </a:p>
          <a:p>
            <a:pPr lvl="1"/>
            <a:r>
              <a:rPr lang="es-CO" sz="3400" dirty="0" smtClean="0">
                <a:solidFill>
                  <a:srgbClr val="FF0000"/>
                </a:solidFill>
              </a:rPr>
              <a:t>Cuando </a:t>
            </a:r>
            <a:r>
              <a:rPr lang="es-CO" sz="3400" dirty="0">
                <a:solidFill>
                  <a:srgbClr val="FF0000"/>
                </a:solidFill>
              </a:rPr>
              <a:t>tu ves algo y te llena los ojos y es algo que tu lo quieres y estás dispuesto a hacer lo que sea. Es el adicto a drogas que le roba a su madre </a:t>
            </a:r>
            <a:r>
              <a:rPr lang="es-CO" sz="3400" dirty="0" smtClean="0">
                <a:solidFill>
                  <a:srgbClr val="FF0000"/>
                </a:solidFill>
              </a:rPr>
              <a:t>los ahorros para </a:t>
            </a:r>
            <a:r>
              <a:rPr lang="es-CO" sz="3400" dirty="0">
                <a:solidFill>
                  <a:srgbClr val="FF0000"/>
                </a:solidFill>
              </a:rPr>
              <a:t>comprarse drogas porque está poseído por un apetito, un deseo muy </a:t>
            </a:r>
            <a:r>
              <a:rPr lang="es-CO" sz="3400" dirty="0" smtClean="0">
                <a:solidFill>
                  <a:srgbClr val="FF0000"/>
                </a:solidFill>
              </a:rPr>
              <a:t>fuerte</a:t>
            </a:r>
            <a:r>
              <a:rPr lang="es-CO" sz="3400" dirty="0">
                <a:solidFill>
                  <a:srgbClr val="FF0000"/>
                </a:solidFill>
              </a:rPr>
              <a:t> </a:t>
            </a:r>
            <a:r>
              <a:rPr lang="es-CO" sz="3400" dirty="0" smtClean="0">
                <a:solidFill>
                  <a:srgbClr val="FF0000"/>
                </a:solidFill>
              </a:rPr>
              <a:t>que no puede refrenar.</a:t>
            </a:r>
            <a:endParaRPr lang="es-CO" sz="3400" dirty="0">
              <a:solidFill>
                <a:srgbClr val="FF0000"/>
              </a:solidFill>
            </a:endParaRPr>
          </a:p>
        </p:txBody>
      </p:sp>
    </p:spTree>
    <p:extLst>
      <p:ext uri="{BB962C8B-B14F-4D97-AF65-F5344CB8AC3E}">
        <p14:creationId xmlns:p14="http://schemas.microsoft.com/office/powerpoint/2010/main" val="15459306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052736"/>
            <a:ext cx="8229600" cy="4525963"/>
          </a:xfrm>
          <a:solidFill>
            <a:schemeClr val="accent4">
              <a:lumMod val="50000"/>
            </a:schemeClr>
          </a:solidFill>
        </p:spPr>
        <p:txBody>
          <a:bodyPr>
            <a:normAutofit fontScale="92500"/>
          </a:bodyPr>
          <a:lstStyle/>
          <a:p>
            <a:pPr marL="0" indent="0" algn="ctr">
              <a:buNone/>
            </a:pPr>
            <a:r>
              <a:rPr lang="es-CO" dirty="0">
                <a:solidFill>
                  <a:schemeClr val="bg1"/>
                </a:solidFill>
              </a:rPr>
              <a:t>Cualquier cosa que te lleva a desear algo y que te neutraliza tu capacidad para medir las consecuencias de lo que vas a hacer, de tan fuerte que es el deseo que te anima, eso es epitumía.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En </a:t>
            </a:r>
            <a:r>
              <a:rPr lang="es-CO" dirty="0">
                <a:solidFill>
                  <a:schemeClr val="bg1"/>
                </a:solidFill>
              </a:rPr>
              <a:t>varios pasajes de la Escritura se usa esa palabra para hablar de eso, y todos nosotros en alguna manera u otra, hermanos, vamos a padecer de esto</a:t>
            </a:r>
            <a:r>
              <a:rPr lang="es-CO" dirty="0" smtClean="0">
                <a:solidFill>
                  <a:schemeClr val="bg1"/>
                </a:solidFill>
              </a:rPr>
              <a:t>. Epitumía.</a:t>
            </a:r>
            <a:endParaRPr lang="es-CO" dirty="0">
              <a:solidFill>
                <a:schemeClr val="bg1"/>
              </a:solidFill>
            </a:endParaRPr>
          </a:p>
        </p:txBody>
      </p:sp>
    </p:spTree>
    <p:extLst>
      <p:ext uri="{BB962C8B-B14F-4D97-AF65-F5344CB8AC3E}">
        <p14:creationId xmlns:p14="http://schemas.microsoft.com/office/powerpoint/2010/main" val="34774702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t>Por ejemplo, </a:t>
            </a:r>
            <a:r>
              <a:rPr lang="es-CO" dirty="0" smtClean="0"/>
              <a:t>la </a:t>
            </a:r>
            <a:r>
              <a:rPr lang="es-CO" dirty="0"/>
              <a:t>ira es parte de eso, podríamos también ver </a:t>
            </a:r>
            <a:r>
              <a:rPr lang="es-CO" dirty="0" smtClean="0"/>
              <a:t>epitumía </a:t>
            </a:r>
            <a:r>
              <a:rPr lang="es-CO" dirty="0"/>
              <a:t>en </a:t>
            </a:r>
            <a:r>
              <a:rPr lang="es-CO" dirty="0" smtClean="0"/>
              <a:t>Gálatas cuando </a:t>
            </a:r>
            <a:r>
              <a:rPr lang="es-CO" dirty="0"/>
              <a:t>el Apóstol Pablo habla de las obras de la carne, ahí también hay </a:t>
            </a:r>
            <a:r>
              <a:rPr lang="es-CO" dirty="0" smtClean="0"/>
              <a:t>bastante de eso, epitumía </a:t>
            </a:r>
            <a:r>
              <a:rPr lang="es-CO" dirty="0" smtClean="0">
                <a:solidFill>
                  <a:srgbClr val="FF0000"/>
                </a:solidFill>
              </a:rPr>
              <a:t>Gálatas 5: 19-21</a:t>
            </a:r>
            <a:r>
              <a:rPr lang="es-CO" dirty="0"/>
              <a:t>. </a:t>
            </a:r>
            <a:r>
              <a:rPr lang="es-CO" dirty="0" smtClean="0"/>
              <a:t> </a:t>
            </a:r>
          </a:p>
          <a:p>
            <a:pPr lvl="1"/>
            <a:r>
              <a:rPr lang="es-CO" dirty="0" smtClean="0">
                <a:solidFill>
                  <a:srgbClr val="0070C0"/>
                </a:solidFill>
              </a:rPr>
              <a:t>«Y </a:t>
            </a:r>
            <a:r>
              <a:rPr lang="es-CO" dirty="0">
                <a:solidFill>
                  <a:srgbClr val="0070C0"/>
                </a:solidFill>
              </a:rPr>
              <a:t>manifiestas son las obras de la carne, que son: adulterio, fornicación, inmundicia, lascivia</a:t>
            </a:r>
            <a:r>
              <a:rPr lang="es-CO" dirty="0" smtClean="0">
                <a:solidFill>
                  <a:srgbClr val="0070C0"/>
                </a:solidFill>
              </a:rPr>
              <a:t>, </a:t>
            </a:r>
            <a:r>
              <a:rPr lang="es-CO" dirty="0">
                <a:solidFill>
                  <a:srgbClr val="0070C0"/>
                </a:solidFill>
              </a:rPr>
              <a:t>20 idolatría, hechicerías, enemistades, pleitos, celos, iras, contiendas, disensiones, herejías</a:t>
            </a:r>
            <a:r>
              <a:rPr lang="es-CO" dirty="0" smtClean="0">
                <a:solidFill>
                  <a:srgbClr val="0070C0"/>
                </a:solidFill>
              </a:rPr>
              <a:t>, </a:t>
            </a:r>
            <a:r>
              <a:rPr lang="es-CO" dirty="0">
                <a:solidFill>
                  <a:srgbClr val="0070C0"/>
                </a:solidFill>
              </a:rPr>
              <a:t>21 envidias, homicidios, borracheras, orgías, y cosas semejantes a estas; acerca de las cuales os amonesto, como ya os lo he dicho antes, que los que practican tales cosas no heredarán el reino de </a:t>
            </a:r>
            <a:r>
              <a:rPr lang="es-CO" dirty="0" smtClean="0">
                <a:solidFill>
                  <a:srgbClr val="0070C0"/>
                </a:solidFill>
              </a:rPr>
              <a:t>Dios». </a:t>
            </a:r>
          </a:p>
          <a:p>
            <a:r>
              <a:rPr lang="es-CO" dirty="0" smtClean="0"/>
              <a:t>Todas estas cosas son las que Dios prohíbe. Y la concupiscencia nos impulsa a buscar.</a:t>
            </a:r>
            <a:endParaRPr lang="es-CO" dirty="0"/>
          </a:p>
        </p:txBody>
      </p:sp>
    </p:spTree>
    <p:extLst>
      <p:ext uri="{BB962C8B-B14F-4D97-AF65-F5344CB8AC3E}">
        <p14:creationId xmlns:p14="http://schemas.microsoft.com/office/powerpoint/2010/main" val="200229568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r>
              <a:rPr lang="es-CO" dirty="0"/>
              <a:t> Pero por ejemplo, mire la ira, uno a veces no asociaría la ira con concupiscencia, pero piense, una persona está en una conversación y se mete en una conversación conflictiva con alguien y se encienden los ánimos y esa persona tiene tanta ira que quiere herir a </a:t>
            </a:r>
            <a:r>
              <a:rPr lang="es-CO" dirty="0" smtClean="0"/>
              <a:t>esa persona puede </a:t>
            </a:r>
            <a:r>
              <a:rPr lang="es-CO" dirty="0"/>
              <a:t>ser su hermano, puede ser su esposa, puede ser un amigo querido, y tiene tanta ira que le viene a la mente decirle algo a esa persona que sabe que le va a cortar por el mismo medio y tiene tanta ira que sabe que puede satisfacer su ira diciéndole esto, </a:t>
            </a:r>
            <a:r>
              <a:rPr lang="es-CO" dirty="0" smtClean="0"/>
              <a:t>o aquello, pero </a:t>
            </a:r>
            <a:r>
              <a:rPr lang="es-CO" dirty="0"/>
              <a:t>sabe también que si le dice eso va a herir a ese amigo y esa amistad va a sufrir un daño irreparable. </a:t>
            </a:r>
            <a:endParaRPr lang="es-CO" dirty="0" smtClean="0"/>
          </a:p>
          <a:p>
            <a:endParaRPr lang="es-CO" dirty="0" smtClean="0"/>
          </a:p>
          <a:p>
            <a:r>
              <a:rPr lang="es-CO" dirty="0" smtClean="0"/>
              <a:t>Pero </a:t>
            </a:r>
            <a:r>
              <a:rPr lang="es-CO" dirty="0"/>
              <a:t>es tan grande a veces la ira que siente que lo dice de todas maneras. Y no piensa en las consecuencias, o piensa pero es demasiado fuerte entonces ahí viene la división, viene la herida que nunca más se sana, la separación.</a:t>
            </a:r>
          </a:p>
          <a:p>
            <a:endParaRPr lang="es-CO" dirty="0"/>
          </a:p>
          <a:p>
            <a:endParaRPr lang="es-CO" dirty="0"/>
          </a:p>
        </p:txBody>
      </p:sp>
    </p:spTree>
    <p:extLst>
      <p:ext uri="{BB962C8B-B14F-4D97-AF65-F5344CB8AC3E}">
        <p14:creationId xmlns:p14="http://schemas.microsoft.com/office/powerpoint/2010/main" val="164611057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3">
              <a:lumMod val="60000"/>
              <a:lumOff val="40000"/>
            </a:schemeClr>
          </a:solidFill>
          <a:scene3d>
            <a:camera prst="orthographicFront"/>
            <a:lightRig rig="threePt" dir="t"/>
          </a:scene3d>
          <a:sp3d>
            <a:bevelT prst="convex"/>
          </a:sp3d>
        </p:spPr>
        <p:txBody>
          <a:bodyPr>
            <a:normAutofit fontScale="92500" lnSpcReduction="20000"/>
          </a:bodyPr>
          <a:lstStyle/>
          <a:p>
            <a:pPr lvl="1"/>
            <a:r>
              <a:rPr lang="es-CO" dirty="0"/>
              <a:t>Todos nosotros padecemos de esto en alguna manera u otra en nuestras vidas. Y esto es lo que el enemigo más usa para hacer daño en las filas de los hijos de Dios. Y por eso es que nosotros tenemos que siempre medir nuestras vidas continuamente y pedirle al Señor que nos ayude a ganar lo que yo </a:t>
            </a:r>
            <a:r>
              <a:rPr lang="es-CO" dirty="0" smtClean="0"/>
              <a:t>llamamos dominio </a:t>
            </a:r>
            <a:r>
              <a:rPr lang="es-CO" dirty="0"/>
              <a:t>propio, es el control de uno mismo, control de sus apetitos, control de esas actitudes y esos deseos y esas inclinaciones que a la larga son para nuestro daño.</a:t>
            </a:r>
          </a:p>
          <a:p>
            <a:endParaRPr lang="es-CO" dirty="0"/>
          </a:p>
          <a:p>
            <a:r>
              <a:rPr lang="es-CO" dirty="0"/>
              <a:t>Pero mire más allá, </a:t>
            </a:r>
            <a:r>
              <a:rPr lang="es-CO" dirty="0" smtClean="0"/>
              <a:t>eso que dice: “cuando </a:t>
            </a:r>
            <a:r>
              <a:rPr lang="es-CO" dirty="0"/>
              <a:t>alguno es tentado no diga que Dios lo tienta, sino que cada uno es tentado cuando de su propia concupiscencia, epitumía, es atraído y </a:t>
            </a:r>
            <a:r>
              <a:rPr lang="es-CO" dirty="0" smtClean="0"/>
              <a:t>seducido por sus malos deseos.” </a:t>
            </a:r>
            <a:r>
              <a:rPr lang="es-CO" dirty="0" smtClean="0">
                <a:solidFill>
                  <a:srgbClr val="FF0000"/>
                </a:solidFill>
              </a:rPr>
              <a:t>Versos 13,14</a:t>
            </a:r>
            <a:r>
              <a:rPr lang="es-CO" dirty="0" smtClean="0"/>
              <a:t>.</a:t>
            </a:r>
            <a:endParaRPr lang="es-CO" dirty="0"/>
          </a:p>
        </p:txBody>
      </p:sp>
    </p:spTree>
    <p:extLst>
      <p:ext uri="{BB962C8B-B14F-4D97-AF65-F5344CB8AC3E}">
        <p14:creationId xmlns:p14="http://schemas.microsoft.com/office/powerpoint/2010/main" val="38533969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a:solidFill>
            <a:schemeClr val="accent4">
              <a:lumMod val="20000"/>
              <a:lumOff val="80000"/>
            </a:schemeClr>
          </a:solidFill>
          <a:scene3d>
            <a:camera prst="orthographicFront"/>
            <a:lightRig rig="threePt" dir="t"/>
          </a:scene3d>
          <a:sp3d>
            <a:bevelT prst="slope"/>
          </a:sp3d>
        </p:spPr>
        <p:txBody>
          <a:bodyPr>
            <a:normAutofit fontScale="77500" lnSpcReduction="20000"/>
          </a:bodyPr>
          <a:lstStyle/>
          <a:p>
            <a:pPr marL="0" indent="0" algn="ctr">
              <a:buNone/>
            </a:pPr>
            <a:r>
              <a:rPr lang="es-CO" dirty="0"/>
              <a:t>Aquí hay otra cosa </a:t>
            </a:r>
            <a:r>
              <a:rPr lang="es-CO" dirty="0" smtClean="0"/>
              <a:t>que dice</a:t>
            </a:r>
            <a:r>
              <a:rPr lang="es-CO" dirty="0"/>
              <a:t>, </a:t>
            </a:r>
            <a:r>
              <a:rPr lang="es-CO" dirty="0" smtClean="0"/>
              <a:t>«</a:t>
            </a:r>
            <a:r>
              <a:rPr lang="es-CO" b="1" dirty="0" smtClean="0"/>
              <a:t>cuando </a:t>
            </a:r>
            <a:r>
              <a:rPr lang="es-CO" b="1" dirty="0"/>
              <a:t>es atraído y </a:t>
            </a:r>
            <a:r>
              <a:rPr lang="es-CO" b="1" dirty="0" smtClean="0"/>
              <a:t>seducido</a:t>
            </a:r>
            <a:r>
              <a:rPr lang="es-CO" dirty="0" smtClean="0"/>
              <a:t>». </a:t>
            </a:r>
            <a:endParaRPr lang="es-CO" dirty="0"/>
          </a:p>
          <a:p>
            <a:pPr marL="0" indent="0" algn="ctr">
              <a:buNone/>
            </a:pPr>
            <a:r>
              <a:rPr lang="es-CO" dirty="0" smtClean="0"/>
              <a:t>Pregunto ¿Quién es el que atrae </a:t>
            </a:r>
            <a:r>
              <a:rPr lang="es-CO" dirty="0"/>
              <a:t>y seduce normalmente? </a:t>
            </a:r>
            <a:endParaRPr lang="es-CO" dirty="0" smtClean="0"/>
          </a:p>
          <a:p>
            <a:pPr marL="0" indent="0" algn="ctr">
              <a:buNone/>
            </a:pPr>
            <a:r>
              <a:rPr lang="es-CO" dirty="0" smtClean="0"/>
              <a:t>Satanás dijeron algunos.</a:t>
            </a:r>
          </a:p>
          <a:p>
            <a:pPr marL="0" indent="0" algn="ctr">
              <a:buNone/>
            </a:pPr>
            <a:r>
              <a:rPr lang="es-CO" dirty="0" smtClean="0"/>
              <a:t>Las </a:t>
            </a:r>
            <a:r>
              <a:rPr lang="es-CO" dirty="0"/>
              <a:t>mujeres, </a:t>
            </a:r>
            <a:r>
              <a:rPr lang="es-CO" dirty="0" smtClean="0"/>
              <a:t>dijeron algunos hombres. pero </a:t>
            </a:r>
            <a:r>
              <a:rPr lang="es-CO" dirty="0"/>
              <a:t>hay algunos hombres que seducen </a:t>
            </a:r>
            <a:r>
              <a:rPr lang="es-CO" dirty="0" smtClean="0"/>
              <a:t>también.</a:t>
            </a:r>
            <a:endParaRPr lang="es-CO" dirty="0"/>
          </a:p>
          <a:p>
            <a:pPr marL="0" indent="0" algn="ctr">
              <a:buNone/>
            </a:pPr>
            <a:r>
              <a:rPr lang="es-CO" dirty="0"/>
              <a:t>El último, el fundamental seductor es Satanás. Pero no solamente eso, puede ser simplemente algo que te seduce y te atrae. </a:t>
            </a:r>
            <a:endParaRPr lang="es-CO" dirty="0" smtClean="0"/>
          </a:p>
          <a:p>
            <a:pPr marL="0" indent="0" algn="ctr">
              <a:buNone/>
            </a:pPr>
            <a:r>
              <a:rPr lang="es-CO" dirty="0" smtClean="0"/>
              <a:t>Pero el asunto básico es </a:t>
            </a:r>
            <a:r>
              <a:rPr lang="es-CO" dirty="0"/>
              <a:t>que cuando tu caes en algún tipo de pecado es porque ya en ti estaba la raíz se ese pecado, es que ya en ti está la semilla de cualquier </a:t>
            </a:r>
            <a:r>
              <a:rPr lang="es-CO" dirty="0" smtClean="0"/>
              <a:t>tentación, y es la inclinación a pecar.</a:t>
            </a:r>
            <a:endParaRPr lang="es-CO" dirty="0"/>
          </a:p>
          <a:p>
            <a:endParaRPr lang="es-CO" dirty="0"/>
          </a:p>
          <a:p>
            <a:pPr marL="0" indent="0" algn="ctr">
              <a:buNone/>
            </a:pPr>
            <a:r>
              <a:rPr lang="es-CO" dirty="0" smtClean="0"/>
              <a:t>Mira, Satanás </a:t>
            </a:r>
            <a:r>
              <a:rPr lang="es-CO" dirty="0"/>
              <a:t>no puede coger a una persona perfectamente pura y meterle una semilla de pecado en esa persona </a:t>
            </a:r>
            <a:r>
              <a:rPr lang="es-CO" dirty="0" smtClean="0"/>
              <a:t>y </a:t>
            </a:r>
            <a:r>
              <a:rPr lang="es-CO" dirty="0"/>
              <a:t>llevarla a pecar. No. Satanás es el gran cazador que lo que hace es que te estudia a ti y a mí, y como es un psicólogo que tiene </a:t>
            </a:r>
            <a:r>
              <a:rPr lang="es-CO" dirty="0" smtClean="0"/>
              <a:t>casi cuatro </a:t>
            </a:r>
            <a:r>
              <a:rPr lang="es-CO" dirty="0"/>
              <a:t>mil </a:t>
            </a:r>
            <a:r>
              <a:rPr lang="es-CO" dirty="0" smtClean="0"/>
              <a:t>años de experiencia por </a:t>
            </a:r>
            <a:r>
              <a:rPr lang="es-CO" dirty="0"/>
              <a:t>lo menos, o mucho más que eso, siglos y siglos</a:t>
            </a:r>
            <a:r>
              <a:rPr lang="es-CO" dirty="0" smtClean="0"/>
              <a:t>. </a:t>
            </a:r>
            <a:r>
              <a:rPr lang="es-CO" b="1" dirty="0" smtClean="0">
                <a:solidFill>
                  <a:srgbClr val="FF0000"/>
                </a:solidFill>
              </a:rPr>
              <a:t>(ver 1 Ped.5:8).</a:t>
            </a:r>
            <a:endParaRPr lang="es-CO" b="1" dirty="0">
              <a:solidFill>
                <a:srgbClr val="FF0000"/>
              </a:solidFill>
            </a:endParaRPr>
          </a:p>
          <a:p>
            <a:endParaRPr lang="es-CO" dirty="0"/>
          </a:p>
        </p:txBody>
      </p:sp>
    </p:spTree>
    <p:extLst>
      <p:ext uri="{BB962C8B-B14F-4D97-AF65-F5344CB8AC3E}">
        <p14:creationId xmlns:p14="http://schemas.microsoft.com/office/powerpoint/2010/main" val="28331468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1000"/>
                                        <p:tgtEl>
                                          <p:spTgt spid="3">
                                            <p:txEl>
                                              <p:pRg st="7" end="7"/>
                                            </p:txEl>
                                          </p:spTgt>
                                        </p:tgtEl>
                                      </p:cBhvr>
                                    </p:animEffect>
                                    <p:anim calcmode="lin" valueType="num">
                                      <p:cBhvr>
                                        <p:cTn id="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4">
              <a:lumMod val="20000"/>
              <a:lumOff val="80000"/>
            </a:schemeClr>
          </a:solidFill>
          <a:scene3d>
            <a:camera prst="orthographicFront"/>
            <a:lightRig rig="threePt" dir="t"/>
          </a:scene3d>
          <a:sp3d>
            <a:bevelT w="114300" prst="artDeco"/>
          </a:sp3d>
        </p:spPr>
        <p:txBody>
          <a:bodyPr>
            <a:normAutofit fontScale="70000" lnSpcReduction="20000"/>
          </a:bodyPr>
          <a:lstStyle/>
          <a:p>
            <a:r>
              <a:rPr lang="es-CO" dirty="0"/>
              <a:t>Dicen por ahí, que más sabe el diablo por viejo que por diablo. Eso quiere decir que toda esta experiencia que él tiene en conocer la psiquis humana, él sabe de qué cojea cada persona. </a:t>
            </a:r>
            <a:r>
              <a:rPr lang="es-CO" dirty="0">
                <a:solidFill>
                  <a:srgbClr val="FF0000"/>
                </a:solidFill>
              </a:rPr>
              <a:t>Los espíritus demoníacos estudian a las personas y, esto no es para que nos pongamos paranoicos, pero sí cada uno de nosotros tiene áreas de su vida que son heridas, deficiencias, fallas estructurales, defectos, inclinaciones, apetitos, deseos, temores, todo ese terreno nebuloso, negativo de nuestro ser, esas son las áreas que son usadas para llevarnos a pecar.</a:t>
            </a:r>
          </a:p>
          <a:p>
            <a:endParaRPr lang="es-CO" dirty="0"/>
          </a:p>
          <a:p>
            <a:pPr lvl="1"/>
            <a:r>
              <a:rPr lang="es-CO" sz="3400" dirty="0"/>
              <a:t>Entonces, </a:t>
            </a:r>
            <a:r>
              <a:rPr lang="es-CO" sz="3400" dirty="0" smtClean="0"/>
              <a:t>Satanás y sus </a:t>
            </a:r>
            <a:r>
              <a:rPr lang="es-CO" sz="3400" dirty="0"/>
              <a:t>espíritus observan las debilidades estructurales que hay en el ser humano y eso es lo que usan para llevar a los seres humanos al pecado y la destrucción. Por ejemplo, voy a coger algo que puede ser relativamente inofensivo, digamos el orgullo intelectual, eso no es como pornografía o asesinato. No, simplemente hay personas que son orgullosas intelectualmente, aman el conocimiento, aman el intelecto, les gusta el estudio, se creen muchas veces que saben más que los demás, porque sí saben muchísimo, tienen unas destrezas intelectuales académicas increíbles, quieren llegar a la gloria académica.</a:t>
            </a:r>
          </a:p>
          <a:p>
            <a:endParaRPr lang="es-CO" dirty="0"/>
          </a:p>
        </p:txBody>
      </p:sp>
    </p:spTree>
    <p:extLst>
      <p:ext uri="{BB962C8B-B14F-4D97-AF65-F5344CB8AC3E}">
        <p14:creationId xmlns:p14="http://schemas.microsoft.com/office/powerpoint/2010/main" val="312898584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prst="slope"/>
          </a:sp3d>
        </p:spPr>
        <p:txBody>
          <a:bodyPr>
            <a:normAutofit fontScale="92500" lnSpcReduction="20000"/>
          </a:bodyPr>
          <a:lstStyle/>
          <a:p>
            <a:r>
              <a:rPr lang="es-CO" dirty="0"/>
              <a:t>Y el </a:t>
            </a:r>
            <a:r>
              <a:rPr lang="es-CO" dirty="0" smtClean="0"/>
              <a:t>diablo le dice</a:t>
            </a:r>
            <a:r>
              <a:rPr lang="es-CO" dirty="0"/>
              <a:t>, ¿</a:t>
            </a:r>
            <a:r>
              <a:rPr lang="es-CO" dirty="0" smtClean="0">
                <a:latin typeface="Agency FB" pitchFamily="34" charset="0"/>
              </a:rPr>
              <a:t>ah</a:t>
            </a:r>
            <a:r>
              <a:rPr lang="es-CO" dirty="0">
                <a:latin typeface="Agency FB" pitchFamily="34" charset="0"/>
              </a:rPr>
              <a:t>, esto es lo que le gusta a esta </a:t>
            </a:r>
            <a:r>
              <a:rPr lang="es-CO" dirty="0" smtClean="0">
                <a:latin typeface="Agency FB" pitchFamily="34" charset="0"/>
              </a:rPr>
              <a:t>persona</a:t>
            </a:r>
            <a:r>
              <a:rPr lang="es-CO" dirty="0" smtClean="0"/>
              <a:t>? </a:t>
            </a:r>
            <a:r>
              <a:rPr lang="es-CO" dirty="0"/>
              <a:t>Quiere llevarlo a la destrucción, quiere alejarlo de Dios entonces comienza a darle éxito, </a:t>
            </a:r>
            <a:r>
              <a:rPr lang="es-CO" dirty="0" smtClean="0"/>
              <a:t>le </a:t>
            </a:r>
            <a:r>
              <a:rPr lang="es-CO" dirty="0"/>
              <a:t>atrae gente igualmente intelectualmente desarrollada como ellos, pero materialistas, </a:t>
            </a:r>
            <a:r>
              <a:rPr lang="es-CO" dirty="0" smtClean="0"/>
              <a:t>humanistas.</a:t>
            </a:r>
          </a:p>
          <a:p>
            <a:pPr lvl="1"/>
            <a:endParaRPr lang="es-CO" dirty="0" smtClean="0">
              <a:solidFill>
                <a:srgbClr val="FF0000"/>
              </a:solidFill>
            </a:endParaRPr>
          </a:p>
          <a:p>
            <a:pPr lvl="1"/>
            <a:r>
              <a:rPr lang="es-CO" dirty="0" smtClean="0">
                <a:solidFill>
                  <a:srgbClr val="FF0000"/>
                </a:solidFill>
              </a:rPr>
              <a:t>E</a:t>
            </a:r>
            <a:r>
              <a:rPr lang="es-CO" dirty="0" smtClean="0">
                <a:solidFill>
                  <a:srgbClr val="FF0000"/>
                </a:solidFill>
              </a:rPr>
              <a:t>ntonces </a:t>
            </a:r>
            <a:r>
              <a:rPr lang="es-CO" dirty="0">
                <a:solidFill>
                  <a:srgbClr val="FF0000"/>
                </a:solidFill>
              </a:rPr>
              <a:t>esta persona, para agradar a esos compañeros que son contrarios a la palabra de Dios, contrario a los intereses del Reino de Dios, los une en relaciones y entonces esta persona poco a poco para agradar a los demás, se va apartando de Dios, va asumiendo las doctrinas, las enseñanzas, la corrientes intelectuales de esas otras personas, o culturales, y poco a poco esta persona, para poder tener éxito en el campo académico, en la universidad, que le exige que escriba en cierta manera, y declare ciertas ideas…</a:t>
            </a:r>
          </a:p>
          <a:p>
            <a:endParaRPr lang="es-CO" dirty="0">
              <a:solidFill>
                <a:srgbClr val="FF0000"/>
              </a:solidFill>
            </a:endParaRPr>
          </a:p>
        </p:txBody>
      </p:sp>
    </p:spTree>
    <p:extLst>
      <p:ext uri="{BB962C8B-B14F-4D97-AF65-F5344CB8AC3E}">
        <p14:creationId xmlns:p14="http://schemas.microsoft.com/office/powerpoint/2010/main" val="99932242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lumMod val="85000"/>
            </a:schemeClr>
          </a:solidFill>
          <a:scene3d>
            <a:camera prst="orthographicFront"/>
            <a:lightRig rig="threePt" dir="t"/>
          </a:scene3d>
          <a:sp3d>
            <a:bevelT w="165100" prst="coolSlant"/>
          </a:sp3d>
        </p:spPr>
        <p:txBody>
          <a:bodyPr>
            <a:normAutofit fontScale="70000" lnSpcReduction="20000"/>
          </a:bodyPr>
          <a:lstStyle/>
          <a:p>
            <a:endParaRPr lang="es-CO" dirty="0" smtClean="0"/>
          </a:p>
          <a:p>
            <a:r>
              <a:rPr lang="es-CO" dirty="0" smtClean="0"/>
              <a:t>Por </a:t>
            </a:r>
            <a:r>
              <a:rPr lang="es-CO" dirty="0"/>
              <a:t>ejemplo, hoy en día si usted está en </a:t>
            </a:r>
            <a:r>
              <a:rPr lang="es-CO" dirty="0" smtClean="0"/>
              <a:t>una universidad importante, de las mejores del mundo o del país,  </a:t>
            </a:r>
            <a:r>
              <a:rPr lang="es-CO" dirty="0"/>
              <a:t>lo que sea, se espera que usted exprese las cosas en cierto vocabulario intelectual. </a:t>
            </a:r>
            <a:endParaRPr lang="es-CO" dirty="0" smtClean="0"/>
          </a:p>
          <a:p>
            <a:pPr marL="857250" lvl="2" indent="0">
              <a:buNone/>
            </a:pPr>
            <a:endParaRPr lang="es-CO" sz="2900" dirty="0" smtClean="0"/>
          </a:p>
          <a:p>
            <a:pPr marL="857250" lvl="2" indent="0">
              <a:buNone/>
            </a:pPr>
            <a:r>
              <a:rPr lang="es-CO" sz="2900" dirty="0" smtClean="0"/>
              <a:t>Si </a:t>
            </a:r>
            <a:r>
              <a:rPr lang="es-CO" sz="2900" dirty="0"/>
              <a:t>usted como académico escribe en cierta manera ciertas cosas, será mejor que usted sea muy, pero muy por encima del promedio, aún en las normas de esas universidades, para usted hablar en una forma bíblica, cristiana, tradicional, ortodoxa. No, usted tiene que escribir con respecto a ciertos elementos morales, intelectuales, en una forma que responda a los valores intelectuales de esa comunidad</a:t>
            </a:r>
            <a:r>
              <a:rPr lang="es-CO" sz="2900" dirty="0" smtClean="0"/>
              <a:t>.</a:t>
            </a:r>
            <a:endParaRPr lang="es-CO" sz="2900" dirty="0"/>
          </a:p>
          <a:p>
            <a:endParaRPr lang="es-CO" dirty="0" smtClean="0"/>
          </a:p>
          <a:p>
            <a:r>
              <a:rPr lang="es-CO" dirty="0" smtClean="0"/>
              <a:t>Aún </a:t>
            </a:r>
            <a:r>
              <a:rPr lang="es-CO" dirty="0"/>
              <a:t>dentro de la originalidad que se espera de usted, hay un lenguaje común que usted tiene que hablar y por eso mucha gente que se mueve en el mundo académico para poder tener éxito, van alejándose de sus convicciones espirituales cristianas y van asumiendo el lenguaje intelectual y el vocabulario intelectual de ese ambiente y van perdiéndose poco a poco hasta que se alejan completamente de Dios.</a:t>
            </a:r>
          </a:p>
          <a:p>
            <a:endParaRPr lang="es-CO" dirty="0"/>
          </a:p>
          <a:p>
            <a:endParaRPr lang="es-CO" dirty="0"/>
          </a:p>
        </p:txBody>
      </p:sp>
    </p:spTree>
    <p:extLst>
      <p:ext uri="{BB962C8B-B14F-4D97-AF65-F5344CB8AC3E}">
        <p14:creationId xmlns:p14="http://schemas.microsoft.com/office/powerpoint/2010/main" val="290906252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92500" lnSpcReduction="20000"/>
          </a:bodyPr>
          <a:lstStyle/>
          <a:p>
            <a:r>
              <a:rPr lang="es-CO" dirty="0"/>
              <a:t>Entonces, el diablo puede usar ese apetito que había en ti, de gloria intelectual, de desarrollo intelectual y te puede ir llevando poco a poco, alejándote de ese acercamiento a Dios hasta que tu te desorientaste completamente y perdiste tu alma. </a:t>
            </a:r>
            <a:endParaRPr lang="es-CO" dirty="0" smtClean="0"/>
          </a:p>
          <a:p>
            <a:endParaRPr lang="es-CO" dirty="0"/>
          </a:p>
          <a:p>
            <a:pPr lvl="1"/>
            <a:r>
              <a:rPr lang="es-CO" dirty="0" smtClean="0">
                <a:solidFill>
                  <a:srgbClr val="FF0000"/>
                </a:solidFill>
              </a:rPr>
              <a:t>O </a:t>
            </a:r>
            <a:r>
              <a:rPr lang="es-CO" dirty="0">
                <a:solidFill>
                  <a:srgbClr val="FF0000"/>
                </a:solidFill>
              </a:rPr>
              <a:t>puede ser un apetito, en el otro extremo, un apetito sexual o amor al dinero o lo que sea. Entonces el enemigo sabe de qué cojea una persona.</a:t>
            </a:r>
          </a:p>
          <a:p>
            <a:endParaRPr lang="es-CO" dirty="0"/>
          </a:p>
          <a:p>
            <a:pPr lvl="1"/>
            <a:r>
              <a:rPr lang="es-CO" dirty="0">
                <a:solidFill>
                  <a:srgbClr val="FF0000"/>
                </a:solidFill>
              </a:rPr>
              <a:t>Hay personas que el adultero o la sensualidad no les interesa, ese no es su debilidad o su falla estructural. Pero el diablo si eso no es lo tuyo, pues él te ofrece dinero o te ofrece amigos que te llevan por otro lado o te ofrece otro tipo de placer, lo que sea. El diablo tiene carnadas para todos los peces del océano</a:t>
            </a:r>
            <a:r>
              <a:rPr lang="es-CO" dirty="0"/>
              <a:t>.</a:t>
            </a:r>
          </a:p>
          <a:p>
            <a:endParaRPr lang="es-CO" dirty="0"/>
          </a:p>
          <a:p>
            <a:endParaRPr lang="es-CO" dirty="0"/>
          </a:p>
        </p:txBody>
      </p:sp>
    </p:spTree>
    <p:extLst>
      <p:ext uri="{BB962C8B-B14F-4D97-AF65-F5344CB8AC3E}">
        <p14:creationId xmlns:p14="http://schemas.microsoft.com/office/powerpoint/2010/main" val="20558975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La carnada es de acuerdo al lo que se quiere pescar</a:t>
            </a:r>
            <a:endParaRPr lang="es-CO" b="1" dirty="0"/>
          </a:p>
        </p:txBody>
      </p:sp>
      <p:sp>
        <p:nvSpPr>
          <p:cNvPr id="3" name="2 Marcador de contenido"/>
          <p:cNvSpPr>
            <a:spLocks noGrp="1"/>
          </p:cNvSpPr>
          <p:nvPr>
            <p:ph idx="1"/>
          </p:nvPr>
        </p:nvSpPr>
        <p:spPr>
          <a:xfrm>
            <a:off x="3203848" y="1700809"/>
            <a:ext cx="3384376" cy="1800200"/>
          </a:xfrm>
          <a:solidFill>
            <a:schemeClr val="accent3">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a:t>Pregunto, ¿Cómo usted agarra un pez? Según la carnada que le gusta. Usted no agarra un pez con un pedazo de carne de </a:t>
            </a:r>
            <a:r>
              <a:rPr lang="es-CO" dirty="0" smtClean="0"/>
              <a:t>res, ¡no!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3" y="1700809"/>
            <a:ext cx="2448272"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1700809"/>
            <a:ext cx="2073771"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3" y="3933056"/>
            <a:ext cx="8266458" cy="2246769"/>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pPr algn="ctr"/>
            <a:r>
              <a:rPr lang="es-CO" sz="2800" dirty="0" smtClean="0"/>
              <a:t>usted </a:t>
            </a:r>
            <a:r>
              <a:rPr lang="es-CO" sz="2800" dirty="0"/>
              <a:t>lo agarra con una lombriz porque a los peces les gusta la </a:t>
            </a:r>
            <a:r>
              <a:rPr lang="es-CO" sz="2800" dirty="0" smtClean="0"/>
              <a:t>lombriz. </a:t>
            </a:r>
            <a:r>
              <a:rPr lang="es-CO" sz="2800" dirty="0"/>
              <a:t>Ahora, usted agarra un león con un pedazo de una res o lo que sea, de esa manera. Cada ser humano tiene sus áreas defectuosas y sus áreas por donde el diablo puede entrar y atacarlo.</a:t>
            </a:r>
          </a:p>
        </p:txBody>
      </p:sp>
    </p:spTree>
    <p:extLst>
      <p:ext uri="{BB962C8B-B14F-4D97-AF65-F5344CB8AC3E}">
        <p14:creationId xmlns:p14="http://schemas.microsoft.com/office/powerpoint/2010/main" val="3452609370"/>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624736"/>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b="1" dirty="0">
                <a:solidFill>
                  <a:srgbClr val="FF0000"/>
                </a:solidFill>
              </a:rPr>
              <a:t>Por eso es que una de las cosas que nosotros tenemos que pedirle al Señor, ‘Señor, hazme entender mi vida, hazme entender mi carácter, quién yo soy’. Pídale al Señor que le dé introspección, capacidad para conocerse a si mismo. Estúdiese a sí mismo, lea la palabra. La palabra de Dios es una fuente de introspección y de conocimiento de uno mismo, del corazón humano.</a:t>
            </a:r>
          </a:p>
          <a:p>
            <a:pPr marL="0" indent="0" algn="ctr">
              <a:buNone/>
            </a:pPr>
            <a:endParaRPr lang="es-CO" dirty="0"/>
          </a:p>
          <a:p>
            <a:pPr marL="0" indent="0" algn="ctr">
              <a:buNone/>
            </a:pPr>
            <a:r>
              <a:rPr lang="es-CO" dirty="0" smtClean="0"/>
              <a:t>Si usted desea conocerse a si mismo, lea la Biblia, la </a:t>
            </a:r>
            <a:r>
              <a:rPr lang="es-CO" dirty="0" smtClean="0"/>
              <a:t>Biblia</a:t>
            </a:r>
            <a:r>
              <a:rPr lang="es-CO" dirty="0"/>
              <a:t>, </a:t>
            </a:r>
            <a:r>
              <a:rPr lang="es-CO" dirty="0" smtClean="0"/>
              <a:t>me ha mostrado como está </a:t>
            </a:r>
            <a:r>
              <a:rPr lang="es-CO" dirty="0" smtClean="0"/>
              <a:t>mi </a:t>
            </a:r>
            <a:r>
              <a:rPr lang="es-CO" dirty="0"/>
              <a:t>vida. </a:t>
            </a:r>
            <a:r>
              <a:rPr lang="es-CO" dirty="0"/>
              <a:t>E</a:t>
            </a:r>
            <a:r>
              <a:rPr lang="es-CO" dirty="0" smtClean="0"/>
              <a:t>s </a:t>
            </a:r>
            <a:r>
              <a:rPr lang="es-CO" dirty="0"/>
              <a:t>importante que ustedes y yo no seamos superficiales en la forma en que nos analizamos a nosotros mismos, conózcase a sí mismo</a:t>
            </a:r>
            <a:r>
              <a:rPr lang="es-CO" dirty="0" smtClean="0"/>
              <a:t>.</a:t>
            </a:r>
            <a:endParaRPr lang="es-CO" dirty="0"/>
          </a:p>
          <a:p>
            <a:pPr marL="0" indent="0" algn="ctr">
              <a:buNone/>
            </a:pPr>
            <a:r>
              <a:rPr lang="es-CO" b="1" dirty="0" smtClean="0">
                <a:solidFill>
                  <a:srgbClr val="FF0000"/>
                </a:solidFill>
              </a:rPr>
              <a:t>La </a:t>
            </a:r>
            <a:r>
              <a:rPr lang="es-CO" b="1" dirty="0">
                <a:solidFill>
                  <a:srgbClr val="FF0000"/>
                </a:solidFill>
              </a:rPr>
              <a:t>mayoría de los seres humanos, incluyendo los cristianos, no pasan tiempo estudiándose a sí mismo y pidiéndole al Señor que le dé sabiduría, conocimiento, entendimiento de sí mismo. </a:t>
            </a:r>
            <a:r>
              <a:rPr lang="es-CO" b="1" dirty="0" smtClean="0">
                <a:solidFill>
                  <a:srgbClr val="FF0000"/>
                </a:solidFill>
              </a:rPr>
              <a:t>¿Por </a:t>
            </a:r>
            <a:r>
              <a:rPr lang="es-CO" b="1" dirty="0">
                <a:solidFill>
                  <a:srgbClr val="FF0000"/>
                </a:solidFill>
              </a:rPr>
              <a:t>qué es importante eso? Porque una de las cosas que usted tiene que saber y yo también es de qué pie cojeamos. No se engañe a sí mismo. Conozca sus debilidades, escríbalas por nombre y ore acerca de eso y guárdese de esas áreas, porque esas son las áreas que el diablo va a usar para hacerlo caer en su vida.</a:t>
            </a:r>
          </a:p>
        </p:txBody>
      </p:sp>
    </p:spTree>
    <p:extLst>
      <p:ext uri="{BB962C8B-B14F-4D97-AF65-F5344CB8AC3E}">
        <p14:creationId xmlns:p14="http://schemas.microsoft.com/office/powerpoint/2010/main" val="126673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bg2">
              <a:lumMod val="90000"/>
            </a:schemeClr>
          </a:solidFill>
          <a:scene3d>
            <a:camera prst="orthographicFront"/>
            <a:lightRig rig="threePt" dir="t"/>
          </a:scene3d>
          <a:sp3d>
            <a:bevelT prst="slope"/>
          </a:sp3d>
        </p:spPr>
        <p:txBody>
          <a:bodyPr>
            <a:normAutofit fontScale="77500" lnSpcReduction="20000"/>
          </a:bodyPr>
          <a:lstStyle/>
          <a:p>
            <a:pPr marL="0" indent="0" algn="ctr">
              <a:buNone/>
            </a:pPr>
            <a:r>
              <a:rPr lang="es-CO" dirty="0" smtClean="0"/>
              <a:t>Esas debilidades son la carnada que le agrada a Satanás</a:t>
            </a:r>
            <a:r>
              <a:rPr lang="es-CO" dirty="0" smtClean="0">
                <a:solidFill>
                  <a:srgbClr val="FF0000"/>
                </a:solidFill>
              </a:rPr>
              <a:t>. Son </a:t>
            </a:r>
            <a:r>
              <a:rPr lang="es-CO" dirty="0">
                <a:solidFill>
                  <a:srgbClr val="FF0000"/>
                </a:solidFill>
              </a:rPr>
              <a:t>las debilidades que ya usted lleva, las heridas, los temores, el deseo de agradar a la gente, el resentimiento, complejo de inferioridad, ansiedad, estas son las cosas, odio, ira, rencor, deseo de agradar a la gente, temor de desagradar a la gente.</a:t>
            </a:r>
            <a:r>
              <a:rPr lang="es-CO" dirty="0"/>
              <a:t> </a:t>
            </a:r>
            <a:r>
              <a:rPr lang="es-CO" dirty="0" smtClean="0"/>
              <a:t>Esa es la carnada que le agrada a Satanás. Hay </a:t>
            </a:r>
            <a:r>
              <a:rPr lang="es-CO" dirty="0" smtClean="0"/>
              <a:t>muchos </a:t>
            </a:r>
            <a:r>
              <a:rPr lang="es-CO" dirty="0" smtClean="0"/>
              <a:t>defectos </a:t>
            </a:r>
            <a:r>
              <a:rPr lang="es-CO" dirty="0"/>
              <a:t>en el alma humana que el enemigo </a:t>
            </a:r>
            <a:r>
              <a:rPr lang="es-CO" dirty="0" smtClean="0"/>
              <a:t>estudia</a:t>
            </a:r>
            <a:r>
              <a:rPr lang="es-CO" dirty="0" smtClean="0"/>
              <a:t>, y por hay nos ataca</a:t>
            </a:r>
            <a:r>
              <a:rPr lang="es-CO" dirty="0"/>
              <a:t>.</a:t>
            </a:r>
            <a:r>
              <a:rPr lang="es-CO" dirty="0" smtClean="0"/>
              <a:t> </a:t>
            </a:r>
            <a:endParaRPr lang="es-CO" dirty="0"/>
          </a:p>
          <a:p>
            <a:pPr marL="0" indent="0" algn="ctr">
              <a:buNone/>
            </a:pPr>
            <a:r>
              <a:rPr lang="es-CO" dirty="0"/>
              <a:t>Por eso es que Santiago dice ‘</a:t>
            </a:r>
            <a:r>
              <a:rPr lang="es-CO" b="1" dirty="0"/>
              <a:t>no diga que Dios lo tienta, sino cuando de tu propia debilidad interna es ahí donde el enemigo…</a:t>
            </a:r>
            <a:r>
              <a:rPr lang="es-CO" dirty="0"/>
              <a:t>’</a:t>
            </a:r>
          </a:p>
          <a:p>
            <a:endParaRPr lang="es-CO" dirty="0"/>
          </a:p>
          <a:p>
            <a:pPr marL="0" indent="0" algn="ctr">
              <a:buNone/>
            </a:pPr>
            <a:r>
              <a:rPr lang="es-CO" dirty="0"/>
              <a:t>Cuando la gente viene a la </a:t>
            </a:r>
            <a:r>
              <a:rPr lang="es-CO" dirty="0" smtClean="0"/>
              <a:t>iglesia, se enamoran de la iglesia, y </a:t>
            </a:r>
            <a:r>
              <a:rPr lang="es-CO" dirty="0"/>
              <a:t>están creciendo, aman a la iglesia, y se enamoran de la congregación, conocen al Señor, se entregan a Dios, pasan un año, dos años, están floreciendo, creciendo, </a:t>
            </a:r>
            <a:r>
              <a:rPr lang="es-CO" dirty="0" smtClean="0"/>
              <a:t>y un </a:t>
            </a:r>
            <a:r>
              <a:rPr lang="es-CO" dirty="0"/>
              <a:t>día se encuentran con alguien en la </a:t>
            </a:r>
            <a:r>
              <a:rPr lang="es-CO" dirty="0" smtClean="0"/>
              <a:t>iglesia</a:t>
            </a:r>
            <a:r>
              <a:rPr lang="es-CO" dirty="0"/>
              <a:t>, El diablo </a:t>
            </a:r>
            <a:r>
              <a:rPr lang="es-CO" dirty="0" smtClean="0"/>
              <a:t>sabe, los conoce  </a:t>
            </a:r>
            <a:r>
              <a:rPr lang="es-CO" dirty="0"/>
              <a:t>y los </a:t>
            </a:r>
            <a:r>
              <a:rPr lang="es-CO" dirty="0" smtClean="0"/>
              <a:t>junta, </a:t>
            </a:r>
            <a:r>
              <a:rPr lang="es-CO" dirty="0"/>
              <a:t>fulanito y fulanita, los dos adolecen de la misma cosa. </a:t>
            </a:r>
            <a:endParaRPr lang="es-CO" dirty="0"/>
          </a:p>
          <a:p>
            <a:endParaRPr lang="es-CO" dirty="0"/>
          </a:p>
          <a:p>
            <a:endParaRPr lang="es-CO" dirty="0"/>
          </a:p>
        </p:txBody>
      </p:sp>
    </p:spTree>
    <p:extLst>
      <p:ext uri="{BB962C8B-B14F-4D97-AF65-F5344CB8AC3E}">
        <p14:creationId xmlns:p14="http://schemas.microsoft.com/office/powerpoint/2010/main" val="86853213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Cuando </a:t>
            </a:r>
            <a:r>
              <a:rPr lang="es-CO" dirty="0"/>
              <a:t>una mujer, por ejemplo, desea casarse y tiene esa inquietud y ese deseo y esa necesidad, si no se casa se siente como que está indefensa, se siente como que su vida no está realizada si no tiene un </a:t>
            </a:r>
            <a:r>
              <a:rPr lang="es-CO" dirty="0" smtClean="0"/>
              <a:t>hombre a su lado, </a:t>
            </a:r>
            <a:r>
              <a:rPr lang="es-CO" dirty="0"/>
              <a:t>si no se casa con un hombre, hasta que no poncha esa tarjeta de casada, no se siente contenta. </a:t>
            </a:r>
            <a:r>
              <a:rPr lang="es-CO" dirty="0" smtClean="0"/>
              <a:t>¿Qué </a:t>
            </a:r>
            <a:r>
              <a:rPr lang="es-CO" dirty="0"/>
              <a:t>pasa? </a:t>
            </a:r>
            <a:endParaRPr lang="es-CO" dirty="0" smtClean="0"/>
          </a:p>
          <a:p>
            <a:pPr marL="0" indent="0" algn="ctr">
              <a:buNone/>
            </a:pPr>
            <a:endParaRPr lang="es-CO" dirty="0" smtClean="0"/>
          </a:p>
          <a:p>
            <a:pPr marL="0" indent="0" algn="ctr">
              <a:buNone/>
            </a:pPr>
            <a:r>
              <a:rPr lang="es-CO" dirty="0" smtClean="0"/>
              <a:t>El </a:t>
            </a:r>
            <a:r>
              <a:rPr lang="es-CO" dirty="0"/>
              <a:t>enemigo muchas veces usa eso y viene alguien por allí que no está a su altura, no es una persona que verdaderamente merece esta hermana, pero ella quiere salir del apuro y cuando viene a ver comienza a salir con este hombre, vienen problemas, o se casa o cae en algún tipo de relación indebida, y cuando viene a ver ahí se va todo por el suelo. </a:t>
            </a:r>
            <a:endParaRPr lang="es-CO" dirty="0" smtClean="0"/>
          </a:p>
          <a:p>
            <a:pPr marL="0" indent="0" algn="ctr">
              <a:buNone/>
            </a:pPr>
            <a:endParaRPr lang="es-CO" dirty="0" smtClean="0"/>
          </a:p>
          <a:p>
            <a:pPr marL="0" indent="0" algn="ctr">
              <a:buNone/>
            </a:pPr>
            <a:r>
              <a:rPr lang="es-CO" dirty="0" smtClean="0"/>
              <a:t>Y </a:t>
            </a:r>
            <a:r>
              <a:rPr lang="es-CO" dirty="0"/>
              <a:t>si no funciona bien la cosa ya no quiere venir a la iglesia porque no quiere ver a fulanito, ya se queja de Dios de que, mira, por qué no me protegiste, </a:t>
            </a:r>
            <a:r>
              <a:rPr lang="es-CO" dirty="0" smtClean="0"/>
              <a:t>y eso </a:t>
            </a:r>
            <a:r>
              <a:rPr lang="es-CO" dirty="0"/>
              <a:t>aleja a la gente de Dios.</a:t>
            </a:r>
          </a:p>
          <a:p>
            <a:endParaRPr lang="es-CO" dirty="0"/>
          </a:p>
        </p:txBody>
      </p:sp>
    </p:spTree>
    <p:extLst>
      <p:ext uri="{BB962C8B-B14F-4D97-AF65-F5344CB8AC3E}">
        <p14:creationId xmlns:p14="http://schemas.microsoft.com/office/powerpoint/2010/main" val="116811525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a:scene3d>
            <a:camera prst="orthographicFront"/>
            <a:lightRig rig="threePt" dir="t"/>
          </a:scene3d>
          <a:sp3d>
            <a:bevelT w="114300" prst="artDeco"/>
          </a:sp3d>
        </p:spPr>
        <p:txBody>
          <a:bodyPr>
            <a:normAutofit fontScale="92500" lnSpcReduction="20000"/>
          </a:bodyPr>
          <a:lstStyle/>
          <a:p>
            <a:pPr marL="0" indent="0" algn="ctr">
              <a:buNone/>
            </a:pPr>
            <a:endParaRPr lang="es-CO" sz="3000" dirty="0" smtClean="0"/>
          </a:p>
          <a:p>
            <a:pPr marL="0" indent="0" algn="ctr">
              <a:buNone/>
            </a:pPr>
            <a:r>
              <a:rPr lang="es-CO" sz="3000" dirty="0" smtClean="0"/>
              <a:t>Les </a:t>
            </a:r>
            <a:r>
              <a:rPr lang="es-CO" sz="3000" dirty="0"/>
              <a:t>digo, hermanos, que Satanás es terriblemente malo, </a:t>
            </a:r>
            <a:r>
              <a:rPr lang="es-CO" sz="3000" dirty="0" smtClean="0"/>
              <a:t>no tiene compasión, en </a:t>
            </a:r>
            <a:r>
              <a:rPr lang="es-CO" sz="3000" dirty="0"/>
              <a:t>caso que ustedes no se hayan dado cuenta. </a:t>
            </a:r>
            <a:endParaRPr lang="es-CO" sz="3000" dirty="0" smtClean="0"/>
          </a:p>
          <a:p>
            <a:pPr marL="0" indent="0" algn="ctr">
              <a:buNone/>
            </a:pPr>
            <a:endParaRPr lang="es-CO" sz="3000" dirty="0" smtClean="0"/>
          </a:p>
          <a:p>
            <a:pPr marL="0" indent="0" algn="ctr">
              <a:buNone/>
            </a:pPr>
            <a:r>
              <a:rPr lang="es-CO" sz="3000" dirty="0" smtClean="0"/>
              <a:t>Por </a:t>
            </a:r>
            <a:r>
              <a:rPr lang="es-CO" sz="3000" dirty="0"/>
              <a:t>eso es que tenemos </a:t>
            </a:r>
            <a:r>
              <a:rPr lang="es-CO" sz="3000" dirty="0" smtClean="0"/>
              <a:t>que mantenernos en guardia, nada </a:t>
            </a:r>
            <a:r>
              <a:rPr lang="es-CO" sz="3000" dirty="0"/>
              <a:t>hermano, </a:t>
            </a:r>
            <a:r>
              <a:rPr lang="es-CO" sz="3000" dirty="0" smtClean="0"/>
              <a:t>hermana, nada </a:t>
            </a:r>
            <a:r>
              <a:rPr lang="es-CO" sz="3000" dirty="0"/>
              <a:t>en su vida debe quitarle la paz, nada debe llevarlo a usted a hacer las cosas compulsivamente, simplemente porque sí, porque desea. No. manténgase dentro </a:t>
            </a:r>
            <a:r>
              <a:rPr lang="es-CO" sz="3000" dirty="0" smtClean="0"/>
              <a:t>de los parámetros del </a:t>
            </a:r>
            <a:r>
              <a:rPr lang="es-CO" sz="3000" dirty="0"/>
              <a:t>Señor, sea </a:t>
            </a:r>
            <a:r>
              <a:rPr lang="es-CO" sz="3000" dirty="0" smtClean="0"/>
              <a:t>suficiente en Dios.  </a:t>
            </a:r>
          </a:p>
          <a:p>
            <a:pPr marL="0" indent="0" algn="ctr">
              <a:buNone/>
            </a:pPr>
            <a:endParaRPr lang="es-CO" sz="3000" dirty="0" smtClean="0"/>
          </a:p>
          <a:p>
            <a:pPr marL="0" indent="0" algn="ctr">
              <a:buNone/>
            </a:pPr>
            <a:r>
              <a:rPr lang="es-CO" sz="3000" dirty="0" smtClean="0"/>
              <a:t>Dios </a:t>
            </a:r>
            <a:r>
              <a:rPr lang="es-CO" sz="3000" dirty="0"/>
              <a:t>es suficiente para usted y para su vida, ni el dinero ni la fama, ni la gloria, ni una posición ministerial, nada de este mundo debe poseerlo a usted de manera que lo lleve a hacer cosas que van a ser para su destrucción. </a:t>
            </a:r>
            <a:endParaRPr lang="es-CO" dirty="0"/>
          </a:p>
        </p:txBody>
      </p:sp>
    </p:spTree>
    <p:extLst>
      <p:ext uri="{BB962C8B-B14F-4D97-AF65-F5344CB8AC3E}">
        <p14:creationId xmlns:p14="http://schemas.microsoft.com/office/powerpoint/2010/main" val="367522412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4">
              <a:lumMod val="75000"/>
            </a:schemeClr>
          </a:solidFill>
        </p:spPr>
        <p:txBody>
          <a:bodyPr>
            <a:normAutofit/>
          </a:bodyPr>
          <a:lstStyle/>
          <a:p>
            <a:pPr marL="0" indent="0" algn="ctr">
              <a:buNone/>
            </a:pPr>
            <a:endParaRPr lang="es-CO" dirty="0" smtClean="0"/>
          </a:p>
          <a:p>
            <a:pPr marL="0" indent="0" algn="ctr">
              <a:buNone/>
            </a:pPr>
            <a:r>
              <a:rPr lang="es-CO" dirty="0" smtClean="0">
                <a:solidFill>
                  <a:schemeClr val="bg1"/>
                </a:solidFill>
              </a:rPr>
              <a:t>Pero </a:t>
            </a:r>
            <a:r>
              <a:rPr lang="es-CO" dirty="0">
                <a:solidFill>
                  <a:schemeClr val="bg1"/>
                </a:solidFill>
              </a:rPr>
              <a:t>cualquier cosa en su vida que esté débil, esas son las cosas que el enemigo puede usar para destruirlo. </a:t>
            </a:r>
            <a:endParaRPr lang="es-CO" dirty="0" smtClean="0">
              <a:solidFill>
                <a:schemeClr val="bg1"/>
              </a:solidFill>
            </a:endParaRPr>
          </a:p>
          <a:p>
            <a:pPr marL="0" indent="0" algn="ctr">
              <a:buNone/>
            </a:pPr>
            <a:r>
              <a:rPr lang="es-CO" dirty="0" smtClean="0">
                <a:solidFill>
                  <a:schemeClr val="bg1"/>
                </a:solidFill>
              </a:rPr>
              <a:t>Recuerde </a:t>
            </a:r>
            <a:r>
              <a:rPr lang="es-CO" dirty="0">
                <a:solidFill>
                  <a:schemeClr val="bg1"/>
                </a:solidFill>
              </a:rPr>
              <a:t>eso, por lo menos en este sentido porque hay mucha tela que </a:t>
            </a:r>
            <a:r>
              <a:rPr lang="es-CO" dirty="0" smtClean="0">
                <a:solidFill>
                  <a:schemeClr val="bg1"/>
                </a:solidFill>
              </a:rPr>
              <a:t>cortar en este tema. </a:t>
            </a:r>
            <a:r>
              <a:rPr lang="es-CO" dirty="0">
                <a:solidFill>
                  <a:schemeClr val="bg1"/>
                </a:solidFill>
              </a:rPr>
              <a:t>Pero esta idea, conócete a ti mismo, es una de las grandes declaraciones de la filosofía griega, </a:t>
            </a:r>
            <a:r>
              <a:rPr lang="es-CO" u="sng" dirty="0">
                <a:solidFill>
                  <a:schemeClr val="bg1"/>
                </a:solidFill>
              </a:rPr>
              <a:t>conócete a ti mismo</a:t>
            </a:r>
            <a:r>
              <a:rPr lang="es-CO" dirty="0" smtClean="0">
                <a:solidFill>
                  <a:schemeClr val="bg1"/>
                </a:solidFill>
              </a:rPr>
              <a:t>.</a:t>
            </a:r>
            <a:endParaRPr lang="es-CO" dirty="0">
              <a:solidFill>
                <a:schemeClr val="bg1"/>
              </a:solidFill>
            </a:endParaRPr>
          </a:p>
          <a:p>
            <a:endParaRPr lang="es-CO" dirty="0"/>
          </a:p>
        </p:txBody>
      </p:sp>
    </p:spTree>
    <p:extLst>
      <p:ext uri="{BB962C8B-B14F-4D97-AF65-F5344CB8AC3E}">
        <p14:creationId xmlns:p14="http://schemas.microsoft.com/office/powerpoint/2010/main" val="4028415669"/>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accent4">
              <a:lumMod val="75000"/>
            </a:schemeClr>
          </a:solidFill>
        </p:spPr>
        <p:txBody>
          <a:bodyPr>
            <a:normAutofit fontScale="85000" lnSpcReduction="10000"/>
          </a:bodyPr>
          <a:lstStyle/>
          <a:p>
            <a:endParaRPr lang="es-CO" dirty="0"/>
          </a:p>
          <a:p>
            <a:pPr marL="0" indent="0" algn="ctr">
              <a:buNone/>
            </a:pPr>
            <a:r>
              <a:rPr lang="es-CO" dirty="0">
                <a:solidFill>
                  <a:schemeClr val="bg1"/>
                </a:solidFill>
              </a:rPr>
              <a:t>Uno de los grandes filósofos griegos dijo que la vida no examinada no merece ser vivida, porque cuando nos conocemos a nosotros mismos, conocemos nuestras debilidades, nuestras deficiencias, y entonces podemos fortalecernos contra ellas.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Muchas </a:t>
            </a:r>
            <a:r>
              <a:rPr lang="es-CO" dirty="0">
                <a:solidFill>
                  <a:schemeClr val="bg1"/>
                </a:solidFill>
              </a:rPr>
              <a:t>veces tu no vas a poder eliminar las deficiencias de tu vida, los psiquiatras y los psicólogos dicen… mire, la experiencia pastoral me ha indicado eso, muchas veces lo único que usted va a poder hacer en su vida es mantener a raya ciertas heridas de su pasado, usted no va a poder eliminarlas completamente ni va a poder tener amnesia como que no se recuerde de ellas.</a:t>
            </a:r>
          </a:p>
          <a:p>
            <a:endParaRPr lang="es-CO" dirty="0">
              <a:solidFill>
                <a:schemeClr val="bg1"/>
              </a:solidFill>
            </a:endParaRPr>
          </a:p>
        </p:txBody>
      </p:sp>
    </p:spTree>
    <p:extLst>
      <p:ext uri="{BB962C8B-B14F-4D97-AF65-F5344CB8AC3E}">
        <p14:creationId xmlns:p14="http://schemas.microsoft.com/office/powerpoint/2010/main" val="132030813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20000"/>
              <a:lumOff val="80000"/>
            </a:schemeClr>
          </a:solidFill>
          <a:scene3d>
            <a:camera prst="orthographicFront"/>
            <a:lightRig rig="threePt" dir="t"/>
          </a:scene3d>
          <a:sp3d>
            <a:bevelT w="139700" prst="cross"/>
          </a:sp3d>
        </p:spPr>
        <p:txBody>
          <a:bodyPr>
            <a:normAutofit fontScale="62500" lnSpcReduction="20000"/>
          </a:bodyPr>
          <a:lstStyle/>
          <a:p>
            <a:pPr marL="0" indent="0">
              <a:buNone/>
            </a:pPr>
            <a:r>
              <a:rPr lang="es-CO" sz="3800" dirty="0"/>
              <a:t>Pero lo que sí usted puede hacer es mantenerlas bajo control, </a:t>
            </a:r>
            <a:r>
              <a:rPr lang="es-CO" sz="3800" dirty="0" smtClean="0"/>
              <a:t>con</a:t>
            </a:r>
            <a:r>
              <a:rPr lang="es-CO" sz="3800" dirty="0" smtClean="0"/>
              <a:t> </a:t>
            </a:r>
            <a:r>
              <a:rPr lang="es-CO" sz="3800" dirty="0"/>
              <a:t>el poder del Espíritu Santo. Y no dejar que tomen posesión de usted y que le controlen a usted. </a:t>
            </a:r>
            <a:r>
              <a:rPr lang="es-CO" sz="3800" dirty="0">
                <a:solidFill>
                  <a:srgbClr val="FF0000"/>
                </a:solidFill>
              </a:rPr>
              <a:t>Tómese una cucharadita de dominio propio todos los días con respecto a esas áreas de su vida, porque hay tentaciones, apetitos, inclinaciones en nosotros que nunca van a desaparecer hasta que nos vayamos a la tumba</a:t>
            </a:r>
            <a:r>
              <a:rPr lang="es-CO" sz="3800" dirty="0"/>
              <a:t>. Uno piensa, cuando yo tenga 80 años ya voy a estar tan viejo que no voy a sentir nada, entonces no voy a tener tentaciones. Mentira. Uno hasta el último respiro puede estar deseando cosas que no son de Dios, se lo aseguro.</a:t>
            </a:r>
          </a:p>
          <a:p>
            <a:endParaRPr lang="es-CO" sz="3800" dirty="0"/>
          </a:p>
          <a:p>
            <a:pPr marL="400050" lvl="1" indent="0">
              <a:buNone/>
            </a:pPr>
            <a:r>
              <a:rPr lang="es-CO" sz="3800" dirty="0"/>
              <a:t>Uno lo que puede hacer es sí, cuando usted ve eso, </a:t>
            </a:r>
            <a:r>
              <a:rPr lang="es-CO" sz="3800" dirty="0">
                <a:solidFill>
                  <a:srgbClr val="FF0000"/>
                </a:solidFill>
              </a:rPr>
              <a:t>déjelo pasar, no le ponga demasiada atención, sino aprenda cómo administrar eso y cómo mantenerlo bajo el dominio del Espíritu </a:t>
            </a:r>
            <a:r>
              <a:rPr lang="es-CO" sz="3800" dirty="0" smtClean="0">
                <a:solidFill>
                  <a:srgbClr val="FF0000"/>
                </a:solidFill>
              </a:rPr>
              <a:t>Santo la oración y el estudio de </a:t>
            </a:r>
            <a:r>
              <a:rPr lang="es-CO" sz="3800" dirty="0">
                <a:solidFill>
                  <a:srgbClr val="FF0000"/>
                </a:solidFill>
              </a:rPr>
              <a:t>la palabra de Dios. </a:t>
            </a:r>
            <a:r>
              <a:rPr lang="es-CO" sz="3800" dirty="0"/>
              <a:t>Pero conozca sus debilidades. Mucha gente falla y cae y peca porque no se conocen a sí mismos, como Pedro piensan que todo el mundo te va a ofender, Señor, pero yo nunca. El Señor le dice, mira, Pedro, tu vas a ser el primero, no solamente una vez sino tres veces antes que cante el gallo. Pedro no se conocía a sí mismo</a:t>
            </a:r>
            <a:r>
              <a:rPr lang="es-CO" sz="3800" dirty="0" smtClean="0"/>
              <a:t>.</a:t>
            </a:r>
            <a:endParaRPr lang="es-CO" sz="3800" dirty="0"/>
          </a:p>
        </p:txBody>
      </p:sp>
    </p:spTree>
    <p:extLst>
      <p:ext uri="{BB962C8B-B14F-4D97-AF65-F5344CB8AC3E}">
        <p14:creationId xmlns:p14="http://schemas.microsoft.com/office/powerpoint/2010/main" val="16054382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accent4">
              <a:lumMod val="20000"/>
              <a:lumOff val="80000"/>
            </a:schemeClr>
          </a:solidFill>
          <a:scene3d>
            <a:camera prst="orthographicFront"/>
            <a:lightRig rig="threePt" dir="t"/>
          </a:scene3d>
          <a:sp3d>
            <a:bevelT prst="slope"/>
          </a:sp3d>
        </p:spPr>
        <p:txBody>
          <a:bodyPr>
            <a:normAutofit fontScale="70000" lnSpcReduction="20000"/>
          </a:bodyPr>
          <a:lstStyle/>
          <a:p>
            <a:r>
              <a:rPr lang="es-CO" sz="3400" dirty="0" smtClean="0"/>
              <a:t>A </a:t>
            </a:r>
            <a:r>
              <a:rPr lang="es-CO" sz="3400" dirty="0"/>
              <a:t>veces la prueba y las dificultades vienen para fortalecernos. </a:t>
            </a:r>
            <a:r>
              <a:rPr lang="es-CO" sz="3400" dirty="0">
                <a:solidFill>
                  <a:srgbClr val="FF0000"/>
                </a:solidFill>
              </a:rPr>
              <a:t>Ya Pedro era un hombre que se conocía mucho mejor después de negar a Jesús</a:t>
            </a:r>
            <a:r>
              <a:rPr lang="es-CO" sz="3400" dirty="0"/>
              <a:t>. Hay mucha gente que no se examina, creen que son unos titanes espirituales, todo el mundo menos ellos. Mentira. Por eso es que tenemos que saber cuáles son mis áreas de defecto, mis debilidades y siempre estárselas sometiendo al Señor, orando acerca de esto, ayunando de vez en cuando, leyendo buenos libros en ese respecto, mantenerse cerca del Señor para que esas áreas puedan mantenerse bajo control.</a:t>
            </a:r>
          </a:p>
          <a:p>
            <a:endParaRPr lang="es-CO" sz="3400" dirty="0"/>
          </a:p>
          <a:p>
            <a:pPr marL="0" indent="0">
              <a:buNone/>
            </a:pPr>
            <a:r>
              <a:rPr lang="es-CO" sz="3400" dirty="0"/>
              <a:t>No es que usted sea menos espiritual, no, es que simplemente somos humanos y el mundo nos </a:t>
            </a:r>
            <a:r>
              <a:rPr lang="es-CO" sz="3400" b="1" u="sng" dirty="0"/>
              <a:t>crea</a:t>
            </a:r>
            <a:r>
              <a:rPr lang="es-CO" sz="3400" dirty="0"/>
              <a:t> defectos. </a:t>
            </a:r>
            <a:r>
              <a:rPr lang="es-CO" sz="3400" dirty="0" smtClean="0">
                <a:solidFill>
                  <a:srgbClr val="FF0000"/>
                </a:solidFill>
              </a:rPr>
              <a:t>¿Quién </a:t>
            </a:r>
            <a:r>
              <a:rPr lang="es-CO" sz="3400" dirty="0">
                <a:solidFill>
                  <a:srgbClr val="FF0000"/>
                </a:solidFill>
              </a:rPr>
              <a:t>no tiene cicatrices en su cuerpo después de vivir 30, 40 años? Nadie. O se quemó cogiendo un plato caliente, o un perro lo mordió en la mano, o se cortó cocinando, todo el mundo tiene cicatrices en su cuerpo. ¿Sí o no? y así somos nosotros en nuestra alma también. Todos tenemos deformaciones, defectos, debilidades y la cosa es que tenemos que estar conscientes de ello para mantenerlo bajo control</a:t>
            </a:r>
            <a:r>
              <a:rPr lang="es-CO" sz="3400" dirty="0"/>
              <a:t>. Y en eso Dios se glorifica muchísimo también.</a:t>
            </a:r>
          </a:p>
          <a:p>
            <a:endParaRPr lang="es-CO" dirty="0"/>
          </a:p>
        </p:txBody>
      </p:sp>
    </p:spTree>
    <p:extLst>
      <p:ext uri="{BB962C8B-B14F-4D97-AF65-F5344CB8AC3E}">
        <p14:creationId xmlns:p14="http://schemas.microsoft.com/office/powerpoint/2010/main" val="285610439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39700" prst="cross"/>
          </a:sp3d>
        </p:spPr>
        <p:txBody>
          <a:bodyPr>
            <a:normAutofit fontScale="85000" lnSpcReduction="10000"/>
          </a:bodyPr>
          <a:lstStyle/>
          <a:p>
            <a:pPr marL="0" indent="0" algn="ctr">
              <a:buNone/>
            </a:pPr>
            <a:r>
              <a:rPr lang="es-CO" dirty="0" smtClean="0"/>
              <a:t>Somos </a:t>
            </a:r>
            <a:r>
              <a:rPr lang="es-CO" dirty="0"/>
              <a:t>tentados, eso le pasa a cualquiera, la cosa es no ceder a ello y conocer nuestras áreas débiles para agradar al Señor. </a:t>
            </a:r>
            <a:r>
              <a:rPr lang="es-CO" dirty="0" smtClean="0"/>
              <a:t>Amén. </a:t>
            </a:r>
            <a:r>
              <a:rPr lang="es-CO" dirty="0"/>
              <a:t>C</a:t>
            </a:r>
            <a:r>
              <a:rPr lang="es-CO" dirty="0" smtClean="0"/>
              <a:t>on </a:t>
            </a:r>
            <a:r>
              <a:rPr lang="es-CO" dirty="0"/>
              <a:t>esta radiografía de la </a:t>
            </a:r>
            <a:r>
              <a:rPr lang="es-CO" dirty="0" smtClean="0"/>
              <a:t>tentación </a:t>
            </a:r>
            <a:r>
              <a:rPr lang="es-CO" dirty="0"/>
              <a:t>espero que sea de bendición para sus vidas.</a:t>
            </a:r>
          </a:p>
          <a:p>
            <a:endParaRPr lang="es-CO" dirty="0"/>
          </a:p>
          <a:p>
            <a:pPr marL="0" indent="0" algn="ctr">
              <a:buNone/>
            </a:pPr>
            <a:r>
              <a:rPr lang="es-CO" dirty="0" smtClean="0"/>
              <a:t>Les invito para que juntos elevemos esta oración: </a:t>
            </a:r>
          </a:p>
          <a:p>
            <a:pPr marL="0" indent="0" algn="ctr">
              <a:buNone/>
            </a:pPr>
            <a:r>
              <a:rPr lang="es-CO" dirty="0" smtClean="0">
                <a:solidFill>
                  <a:srgbClr val="FF0000"/>
                </a:solidFill>
              </a:rPr>
              <a:t>¡Padre</a:t>
            </a:r>
            <a:r>
              <a:rPr lang="es-CO" dirty="0">
                <a:solidFill>
                  <a:srgbClr val="FF0000"/>
                </a:solidFill>
              </a:rPr>
              <a:t>, </a:t>
            </a:r>
            <a:r>
              <a:rPr lang="es-CO" dirty="0" smtClean="0">
                <a:solidFill>
                  <a:srgbClr val="FF0000"/>
                </a:solidFill>
              </a:rPr>
              <a:t>gracias </a:t>
            </a:r>
            <a:r>
              <a:rPr lang="es-CO" dirty="0">
                <a:solidFill>
                  <a:srgbClr val="FF0000"/>
                </a:solidFill>
              </a:rPr>
              <a:t>por </a:t>
            </a:r>
            <a:r>
              <a:rPr lang="es-CO" dirty="0" smtClean="0">
                <a:solidFill>
                  <a:srgbClr val="FF0000"/>
                </a:solidFill>
              </a:rPr>
              <a:t>revelarnos esta palabra</a:t>
            </a:r>
            <a:r>
              <a:rPr lang="es-CO" dirty="0" smtClean="0">
                <a:solidFill>
                  <a:srgbClr val="FF0000"/>
                </a:solidFill>
              </a:rPr>
              <a:t>. </a:t>
            </a:r>
            <a:r>
              <a:rPr lang="es-CO" dirty="0">
                <a:solidFill>
                  <a:srgbClr val="FF0000"/>
                </a:solidFill>
              </a:rPr>
              <a:t>Te bendecimos, Señor, gracias por permitirnos venir a tu </a:t>
            </a:r>
            <a:r>
              <a:rPr lang="es-CO" dirty="0" smtClean="0">
                <a:solidFill>
                  <a:srgbClr val="FF0000"/>
                </a:solidFill>
              </a:rPr>
              <a:t>casa de oración. </a:t>
            </a:r>
            <a:r>
              <a:rPr lang="es-CO" dirty="0">
                <a:solidFill>
                  <a:srgbClr val="FF0000"/>
                </a:solidFill>
              </a:rPr>
              <a:t>Qué bueno es estar en tu casa y adorarte, Señor. Es lindo y te doy gracias por mis hermanos y mis hermanas, bendícelos y repón sus fuerzas y dales </a:t>
            </a:r>
            <a:r>
              <a:rPr lang="es-CO" dirty="0" smtClean="0">
                <a:solidFill>
                  <a:srgbClr val="FF0000"/>
                </a:solidFill>
              </a:rPr>
              <a:t>descanso en ti Señor. </a:t>
            </a:r>
            <a:r>
              <a:rPr lang="es-CO" dirty="0">
                <a:solidFill>
                  <a:srgbClr val="FF0000"/>
                </a:solidFill>
              </a:rPr>
              <a:t>Padre. Quita todas sus ansiedades y sus temores y danos a todos </a:t>
            </a:r>
            <a:r>
              <a:rPr lang="es-CO" dirty="0" smtClean="0">
                <a:solidFill>
                  <a:srgbClr val="FF0000"/>
                </a:solidFill>
              </a:rPr>
              <a:t>el gozo de  saber </a:t>
            </a:r>
            <a:r>
              <a:rPr lang="es-CO" dirty="0" smtClean="0">
                <a:solidFill>
                  <a:srgbClr val="FF0000"/>
                </a:solidFill>
              </a:rPr>
              <a:t>que nuestras vidas descansan en ti siempre Padre, </a:t>
            </a:r>
            <a:r>
              <a:rPr lang="es-CO" dirty="0" smtClean="0">
                <a:solidFill>
                  <a:srgbClr val="FF0000"/>
                </a:solidFill>
              </a:rPr>
              <a:t>oramos </a:t>
            </a:r>
            <a:r>
              <a:rPr lang="es-CO" dirty="0" smtClean="0">
                <a:solidFill>
                  <a:srgbClr val="FF0000"/>
                </a:solidFill>
              </a:rPr>
              <a:t>en </a:t>
            </a:r>
            <a:r>
              <a:rPr lang="es-CO" dirty="0">
                <a:solidFill>
                  <a:srgbClr val="FF0000"/>
                </a:solidFill>
              </a:rPr>
              <a:t>el nombre de Jesús. </a:t>
            </a:r>
            <a:r>
              <a:rPr lang="es-CO" dirty="0" smtClean="0">
                <a:solidFill>
                  <a:srgbClr val="FF0000"/>
                </a:solidFill>
              </a:rPr>
              <a:t>Amén!</a:t>
            </a:r>
            <a:endParaRPr lang="es-CO" dirty="0">
              <a:solidFill>
                <a:srgbClr val="FF0000"/>
              </a:solidFill>
            </a:endParaRPr>
          </a:p>
          <a:p>
            <a:endParaRPr lang="es-CO" dirty="0"/>
          </a:p>
        </p:txBody>
      </p:sp>
    </p:spTree>
    <p:extLst>
      <p:ext uri="{BB962C8B-B14F-4D97-AF65-F5344CB8AC3E}">
        <p14:creationId xmlns:p14="http://schemas.microsoft.com/office/powerpoint/2010/main" val="96215735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968</TotalTime>
  <Words>5941</Words>
  <Application>Microsoft Office PowerPoint</Application>
  <PresentationFormat>Presentación en pantalla (4:3)</PresentationFormat>
  <Paragraphs>149</Paragraphs>
  <Slides>40</Slides>
  <Notes>0</Notes>
  <HiddenSlides>0</HiddenSlides>
  <MMClips>0</MMClips>
  <ScaleCrop>false</ScaleCrop>
  <HeadingPairs>
    <vt:vector size="4" baseType="variant">
      <vt:variant>
        <vt:lpstr>Tema</vt:lpstr>
      </vt:variant>
      <vt:variant>
        <vt:i4>1</vt:i4>
      </vt:variant>
      <vt:variant>
        <vt:lpstr>Títulos de diapositiva</vt:lpstr>
      </vt:variant>
      <vt:variant>
        <vt:i4>40</vt:i4>
      </vt:variant>
    </vt:vector>
  </HeadingPairs>
  <TitlesOfParts>
    <vt:vector size="41" baseType="lpstr">
      <vt:lpstr>Tema de Office</vt:lpstr>
      <vt:lpstr>PARA QUE NO TE PASE A TI</vt:lpstr>
      <vt:lpstr>PARA QUE NO TE PASE A TI</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carnada es de acuerdo al lo que se quiere pescar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 QUE NO TE PASE A TI</dc:title>
  <dc:creator>HUMBERTO</dc:creator>
  <cp:lastModifiedBy>HUMBERTO</cp:lastModifiedBy>
  <cp:revision>101</cp:revision>
  <dcterms:created xsi:type="dcterms:W3CDTF">2016-02-16T02:09:13Z</dcterms:created>
  <dcterms:modified xsi:type="dcterms:W3CDTF">2016-02-18T23:56:42Z</dcterms:modified>
</cp:coreProperties>
</file>